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2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9" r:id="rId2"/>
    <p:sldId id="453" r:id="rId3"/>
    <p:sldId id="461" r:id="rId4"/>
    <p:sldId id="477" r:id="rId5"/>
    <p:sldId id="469" r:id="rId6"/>
    <p:sldId id="479" r:id="rId7"/>
    <p:sldId id="449" r:id="rId8"/>
    <p:sldId id="463" r:id="rId9"/>
    <p:sldId id="464" r:id="rId10"/>
    <p:sldId id="480" r:id="rId11"/>
    <p:sldId id="481" r:id="rId12"/>
    <p:sldId id="482" r:id="rId13"/>
    <p:sldId id="483" r:id="rId14"/>
    <p:sldId id="462" r:id="rId15"/>
    <p:sldId id="478" r:id="rId16"/>
    <p:sldId id="424" r:id="rId17"/>
    <p:sldId id="442" r:id="rId18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9"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AD5"/>
    <a:srgbClr val="F1BABE"/>
    <a:srgbClr val="BDD6BD"/>
    <a:srgbClr val="FEDB28"/>
    <a:srgbClr val="FEB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08"/>
    <p:restoredTop sz="96104" autoAdjust="0"/>
  </p:normalViewPr>
  <p:slideViewPr>
    <p:cSldViewPr snapToGrid="0" snapToObjects="1">
      <p:cViewPr varScale="1">
        <p:scale>
          <a:sx n="67" d="100"/>
          <a:sy n="67" d="100"/>
        </p:scale>
        <p:origin x="148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0A08F-638C-EA4E-A7B3-A6221DAAD5FB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CA1BEA-6A01-FF4B-9825-D6486B8BEE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569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702C-7848-1246-B156-BD651741703A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596A-1A48-8D40-8AA6-B82916259B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42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Follow up, might touch on why some pollutant trends are much better than others. Ammonia is an agricultural problem, but it interacts with NOx to form PM2.5.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1F596A-1A48-8D40-8AA6-B82916259B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80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6ACE0C-B30E-7045-8152-6CF4995395C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686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9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44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95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175" y="158750"/>
            <a:ext cx="8228013" cy="312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466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5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6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50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0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84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1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0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17ECF3-5BA7-D54D-A0EE-233E4A565AE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FA1BE-7A73-9B4B-AF82-8F088240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21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8" Target="../media/image7.jpeg" Type="http://schemas.openxmlformats.org/officeDocument/2006/relationships/image"/><Relationship Id="rId3" Target="../media/image2.png" Type="http://schemas.openxmlformats.org/officeDocument/2006/relationships/image"/><Relationship Id="rId7" Target="../media/image6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12.xml" Type="http://schemas.openxmlformats.org/officeDocument/2006/relationships/slideLayout"/><Relationship Id="rId6" Target="../media/image5.jpeg" Type="http://schemas.openxmlformats.org/officeDocument/2006/relationships/image"/><Relationship Id="rId5" Target="../media/image4.jpeg" Type="http://schemas.openxmlformats.org/officeDocument/2006/relationships/image"/><Relationship Id="rId10" Target="../media/image9.jpeg" Type="http://schemas.openxmlformats.org/officeDocument/2006/relationships/image"/><Relationship Id="rId4" Target="../media/image3.jpeg" Type="http://schemas.openxmlformats.org/officeDocument/2006/relationships/image"/><Relationship Id="rId9" Target="../media/image8.pn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34.jpeg" Type="http://schemas.openxmlformats.org/officeDocument/2006/relationships/image"/><Relationship Id="rId2" Target="../media/image33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35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37.jpeg" Type="http://schemas.openxmlformats.org/officeDocument/2006/relationships/image"/><Relationship Id="rId2" Target="../media/image36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38.jpeg" Type="http://schemas.openxmlformats.org/officeDocument/2006/relationships/image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 ?><Relationships xmlns="http://schemas.openxmlformats.org/package/2006/relationships"><Relationship Id="rId3" Target="../media/image41.jpeg" Type="http://schemas.openxmlformats.org/officeDocument/2006/relationships/image"/><Relationship Id="rId2" Target="../media/image40.jpeg" Type="http://schemas.openxmlformats.org/officeDocument/2006/relationships/image"/><Relationship Id="rId1" Target="../slideLayouts/slideLayout12.xml" Type="http://schemas.openxmlformats.org/officeDocument/2006/relationships/slideLayout"/><Relationship Id="rId5" Target="../media/image43.jpeg" Type="http://schemas.openxmlformats.org/officeDocument/2006/relationships/image"/><Relationship Id="rId4" Target="../media/image42.jpeg" Type="http://schemas.openxmlformats.org/officeDocument/2006/relationships/image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 ?><Relationships xmlns="http://schemas.openxmlformats.org/package/2006/relationships"><Relationship Id="rId3" Target="../media/image47.png" Type="http://schemas.openxmlformats.org/officeDocument/2006/relationships/image"/><Relationship Id="rId2" Target="../media/image46.jpeg" Type="http://schemas.openxmlformats.org/officeDocument/2006/relationships/image"/><Relationship Id="rId1" Target="../slideLayouts/slideLayout12.xml" Type="http://schemas.openxmlformats.org/officeDocument/2006/relationships/slideLayout"/><Relationship Id="rId5" Target="../media/image49.png" Type="http://schemas.openxmlformats.org/officeDocument/2006/relationships/image"/><Relationship Id="rId4" Target="../media/image48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3" Target="../media/image51.jpeg" Type="http://schemas.openxmlformats.org/officeDocument/2006/relationships/image"/><Relationship Id="rId2" Target="../media/image50.jpeg" Type="http://schemas.openxmlformats.org/officeDocument/2006/relationships/image"/><Relationship Id="rId1" Target="../slideLayouts/slideLayout12.xml" Type="http://schemas.openxmlformats.org/officeDocument/2006/relationships/slideLayout"/><Relationship Id="rId5" Target="../media/image53.jpeg" Type="http://schemas.openxmlformats.org/officeDocument/2006/relationships/image"/><Relationship Id="rId4" Target="../media/image52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8" Target="../media/image59.jpeg" Type="http://schemas.openxmlformats.org/officeDocument/2006/relationships/image"/><Relationship Id="rId3" Target="../media/image54.png" Type="http://schemas.openxmlformats.org/officeDocument/2006/relationships/image"/><Relationship Id="rId7" Target="../media/image58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12.xml" Type="http://schemas.openxmlformats.org/officeDocument/2006/relationships/slideLayout"/><Relationship Id="rId6" Target="../media/image57.png" Type="http://schemas.openxmlformats.org/officeDocument/2006/relationships/image"/><Relationship Id="rId5" Target="../media/image56.png" Type="http://schemas.openxmlformats.org/officeDocument/2006/relationships/image"/><Relationship Id="rId4" Target="../media/image55.png" Type="http://schemas.openxmlformats.org/officeDocument/2006/relationships/image"/></Relationships>
</file>

<file path=ppt/slides/_rels/slide2.xml.rels><?xml version="1.0" encoding="UTF-8" standalone="yes" ?><Relationships xmlns="http://schemas.openxmlformats.org/package/2006/relationships"><Relationship Id="rId3" Target="../media/image11.jpe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12.xml" Type="http://schemas.openxmlformats.org/officeDocument/2006/relationships/slideLayout"/><Relationship Id="rId5" Target="../media/image13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14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2.xml" Type="http://schemas.openxmlformats.org/officeDocument/2006/relationships/slideLayout"/><Relationship Id="rId5" Target="../media/image16.pn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8.jpeg" Type="http://schemas.openxmlformats.org/officeDocument/2006/relationships/image"/><Relationship Id="rId2" Target="../media/image17.png" Type="http://schemas.openxmlformats.org/officeDocument/2006/relationships/image"/><Relationship Id="rId1" Target="../slideLayouts/slideLayout12.xml" Type="http://schemas.openxmlformats.org/officeDocument/2006/relationships/slideLayout"/></Relationships>
</file>

<file path=ppt/slides/_rels/slide5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notesSlides/notesSlide2.xml" Type="http://schemas.openxmlformats.org/officeDocument/2006/relationships/notesSlide"/><Relationship Id="rId1" Target="../slideLayouts/slideLayout12.xml" Type="http://schemas.openxmlformats.org/officeDocument/2006/relationships/slideLayout"/><Relationship Id="rId4" Target="../media/image20.png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1.jpeg" Type="http://schemas.openxmlformats.org/officeDocument/2006/relationships/image"/><Relationship Id="rId1" Target="../slideLayouts/slideLayout12.xml" Type="http://schemas.openxmlformats.org/officeDocument/2006/relationships/slideLayout"/><Relationship Id="rId6" Target="../media/image25.png" Type="http://schemas.openxmlformats.org/officeDocument/2006/relationships/image"/><Relationship Id="rId5" Target="../media/image24.jpeg" Type="http://schemas.openxmlformats.org/officeDocument/2006/relationships/image"/><Relationship Id="rId4" Target="../media/image23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7.jpeg" Type="http://schemas.openxmlformats.org/officeDocument/2006/relationships/image"/><Relationship Id="rId2" Target="../media/image26.jpeg" Type="http://schemas.openxmlformats.org/officeDocument/2006/relationships/image"/><Relationship Id="rId1" Target="../slideLayouts/slideLayout12.xml" Type="http://schemas.openxmlformats.org/officeDocument/2006/relationships/slideLayout"/><Relationship Id="rId4" Target="../media/image28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30.jpeg" Type="http://schemas.openxmlformats.org/officeDocument/2006/relationships/image"/><Relationship Id="rId2" Target="../media/image29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31.jpeg" Type="http://schemas.openxmlformats.org/officeDocument/2006/relationships/image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477" y="1598203"/>
            <a:ext cx="640680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i="1" dirty="0">
                <a:solidFill>
                  <a:schemeClr val="bg1"/>
                </a:solidFill>
                <a:latin typeface="Avenir Book" panose="02000503020000020003" pitchFamily="2" charset="0"/>
                <a:cs typeface="Calibri Light" panose="020F0302020204030204" pitchFamily="34" charset="0"/>
              </a:rPr>
              <a:t>The Martin Williams Lecture 2024</a:t>
            </a:r>
          </a:p>
          <a:p>
            <a:endParaRPr lang="en-GB" sz="2400" i="1" dirty="0">
              <a:solidFill>
                <a:schemeClr val="bg1"/>
              </a:solidFill>
              <a:latin typeface="Avenir Book" panose="02000503020000020003" pitchFamily="2" charset="0"/>
              <a:cs typeface="Calibri Light" panose="020F0302020204030204" pitchFamily="34" charset="0"/>
            </a:endParaRPr>
          </a:p>
          <a:p>
            <a:endParaRPr lang="en-GB" sz="2400" dirty="0">
              <a:solidFill>
                <a:schemeClr val="bg1"/>
              </a:solidFill>
              <a:latin typeface="Avenir Book" panose="02000503020000020003" pitchFamily="2" charset="0"/>
              <a:cs typeface="Calibri Light" panose="020F030202020403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venir Book" panose="02000503020000020003" pitchFamily="2" charset="0"/>
                <a:cs typeface="Calibri Light" panose="020F0302020204030204" pitchFamily="34" charset="0"/>
              </a:rPr>
              <a:t>The Future of Air Quality: Opportunities and Challenges.</a:t>
            </a:r>
          </a:p>
          <a:p>
            <a:endParaRPr lang="en-US" sz="3200" dirty="0">
              <a:solidFill>
                <a:schemeClr val="bg1"/>
              </a:solidFill>
              <a:latin typeface="Avenir Book" panose="02000503020000020003" pitchFamily="2" charset="0"/>
              <a:cs typeface="Calibri Light" panose="020F030202020403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venir Book" panose="02000503020000020003" pitchFamily="2" charset="0"/>
                <a:cs typeface="Calibri Light" panose="020F0302020204030204" pitchFamily="34" charset="0"/>
              </a:rPr>
              <a:t>Prof. Alastair Lewis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9219" y="6158955"/>
            <a:ext cx="2057439" cy="48221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5F514D-2284-9A48-A67B-C17FF692C4E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9345" y="5755341"/>
            <a:ext cx="1805042" cy="127608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B8CC2D5-AEAA-B043-BD2B-6DCA76C5D42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0239" y="1383552"/>
            <a:ext cx="2179081" cy="12243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B178C76-92C5-BC4C-891C-6873053F2D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6824" y="2664042"/>
            <a:ext cx="2208480" cy="12641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C501D02-8D0E-2445-BBA1-AD1CB250613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2809" y="108456"/>
            <a:ext cx="2136511" cy="120178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D0882B8-123A-8D42-8F8E-54B1A1EB12F6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46825" y="3980276"/>
            <a:ext cx="2208479" cy="135259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A25BFE3-97DE-564B-9B33-9795E075BF25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60076" y="5382196"/>
            <a:ext cx="2195228" cy="140291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7382EA0-7A6E-2E5F-5C70-845E5E109E51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38488" y="5932306"/>
            <a:ext cx="1774649" cy="818557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2C71E76A-104D-0DC7-2C4B-6653A8BFA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477" y="226563"/>
            <a:ext cx="1156989" cy="115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15682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59FFE5-3474-90F7-0E2E-9F8BB65A3DC4}"/>
              </a:ext>
            </a:extLst>
          </p:cNvPr>
          <p:cNvSpPr txBox="1"/>
          <p:nvPr/>
        </p:nvSpPr>
        <p:spPr>
          <a:xfrm>
            <a:off x="222983" y="1256630"/>
            <a:ext cx="64801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Science evidence that identifies the need for improving air quality is vitally important, but it is the existence of laws that compels Governments act.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1CCAD2-71C2-7213-0097-784B8891C317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The future of air quality standards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7" name="Picture 6" descr="A newspaper with a group of flags&#10;&#10;Description automatically generated">
            <a:extLst>
              <a:ext uri="{FF2B5EF4-FFF2-40B4-BE49-F238E27FC236}">
                <a16:creationId xmlns:a16="http://schemas.microsoft.com/office/drawing/2014/main" id="{2A3BDB93-37E2-87FB-BA5C-F2B68AF5C25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9813" y="183686"/>
            <a:ext cx="1744946" cy="224912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C035B49-379C-8563-E74B-DF15D8463A9A}"/>
              </a:ext>
            </a:extLst>
          </p:cNvPr>
          <p:cNvSpPr txBox="1"/>
          <p:nvPr/>
        </p:nvSpPr>
        <p:spPr>
          <a:xfrm>
            <a:off x="2494235" y="620015"/>
            <a:ext cx="45026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i="1" dirty="0">
                <a:solidFill>
                  <a:schemeClr val="bg1"/>
                </a:solidFill>
                <a:latin typeface="Avenir Book" panose="02000503020000020003" pitchFamily="2" charset="0"/>
              </a:rPr>
              <a:t>With thanks for Eloise Scotford and Delphine </a:t>
            </a:r>
            <a:r>
              <a:rPr lang="en-GB" sz="1400" i="1" dirty="0" err="1">
                <a:solidFill>
                  <a:schemeClr val="bg1"/>
                </a:solidFill>
                <a:latin typeface="Avenir Book" panose="02000503020000020003" pitchFamily="2" charset="0"/>
              </a:rPr>
              <a:t>Misonne</a:t>
            </a:r>
            <a:endParaRPr lang="en-GB" sz="1400" i="1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349588E-7E54-D4A1-54A2-F426A006D880}"/>
              </a:ext>
            </a:extLst>
          </p:cNvPr>
          <p:cNvGrpSpPr/>
          <p:nvPr/>
        </p:nvGrpSpPr>
        <p:grpSpPr>
          <a:xfrm>
            <a:off x="881808" y="2554964"/>
            <a:ext cx="7709298" cy="4149059"/>
            <a:chOff x="881808" y="2554964"/>
            <a:chExt cx="7709298" cy="414905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BCE8241-1A0F-AAB8-32F0-05178050EBA5}"/>
                </a:ext>
              </a:extLst>
            </p:cNvPr>
            <p:cNvSpPr txBox="1"/>
            <p:nvPr/>
          </p:nvSpPr>
          <p:spPr>
            <a:xfrm>
              <a:off x="3716876" y="3529866"/>
              <a:ext cx="487423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Complying with legal requirements will always come first, so the scientific framing of those legal standards will shape policy responses.</a:t>
              </a:r>
            </a:p>
            <a:p>
              <a:endParaRPr lang="en-GB" sz="16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endParaRPr lang="en-GB" sz="16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r>
                <a:rPr lang="en-GB" sz="16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So what might our future legal standards look like?</a:t>
              </a:r>
            </a:p>
            <a:p>
              <a:endParaRPr lang="en-GB" sz="16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endParaRPr lang="en-GB" sz="16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</p:txBody>
        </p:sp>
        <p:pic>
          <p:nvPicPr>
            <p:cNvPr id="11" name="Picture 10" descr="A screenshot of a newspaper&#10;&#10;Description automatically generated">
              <a:extLst>
                <a:ext uri="{FF2B5EF4-FFF2-40B4-BE49-F238E27FC236}">
                  <a16:creationId xmlns:a16="http://schemas.microsoft.com/office/drawing/2014/main" id="{E6338A88-66AD-DAE0-4F6A-1DF2521C3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64898" y="2554964"/>
              <a:ext cx="1836736" cy="1949804"/>
            </a:xfrm>
            <a:prstGeom prst="rect">
              <a:avLst/>
            </a:prstGeom>
          </p:spPr>
        </p:pic>
        <p:pic>
          <p:nvPicPr>
            <p:cNvPr id="13" name="Picture 12" descr="A city with tall buildings and a crane&#10;&#10;Description automatically generated">
              <a:extLst>
                <a:ext uri="{FF2B5EF4-FFF2-40B4-BE49-F238E27FC236}">
                  <a16:creationId xmlns:a16="http://schemas.microsoft.com/office/drawing/2014/main" id="{5B93E254-52DE-9CB3-ECFD-51C76B39DDA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1808" y="4631875"/>
              <a:ext cx="2202915" cy="20721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97682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177B2899-CEE7-8E79-400E-F56C384CE405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Air quality governance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FEE520-50EA-37A9-C089-4999CD676AA4}"/>
              </a:ext>
            </a:extLst>
          </p:cNvPr>
          <p:cNvSpPr txBox="1"/>
          <p:nvPr/>
        </p:nvSpPr>
        <p:spPr>
          <a:xfrm>
            <a:off x="422086" y="674069"/>
            <a:ext cx="858180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There is more to effective air quality standards than just picking a limit value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WHO air quality guidelines can dominate discussions, around ‘Objectives‘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Less emphasis on the other 7 sectors</a:t>
            </a:r>
          </a:p>
        </p:txBody>
      </p:sp>
      <p:pic>
        <p:nvPicPr>
          <p:cNvPr id="8" name="Picture 7" descr="A hand holding a phone&#10;&#10;Description automatically generated">
            <a:extLst>
              <a:ext uri="{FF2B5EF4-FFF2-40B4-BE49-F238E27FC236}">
                <a16:creationId xmlns:a16="http://schemas.microsoft.com/office/drawing/2014/main" id="{18B38CEE-D16E-F0CC-E4AA-21513E374270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14321" y="1950420"/>
            <a:ext cx="1519962" cy="2157005"/>
          </a:xfrm>
          <a:prstGeom prst="rect">
            <a:avLst/>
          </a:prstGeom>
        </p:spPr>
      </p:pic>
      <p:pic>
        <p:nvPicPr>
          <p:cNvPr id="10" name="Picture 9" descr="A diagram of a circular chart&#10;&#10;Description automatically generated with medium confidence">
            <a:extLst>
              <a:ext uri="{FF2B5EF4-FFF2-40B4-BE49-F238E27FC236}">
                <a16:creationId xmlns:a16="http://schemas.microsoft.com/office/drawing/2014/main" id="{F93E3C75-A3DE-8947-C8E8-19AA16417CA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298" y="1749500"/>
            <a:ext cx="5778992" cy="3358999"/>
          </a:xfrm>
          <a:prstGeom prst="rect">
            <a:avLst/>
          </a:prstGeom>
        </p:spPr>
      </p:pic>
      <p:pic>
        <p:nvPicPr>
          <p:cNvPr id="13" name="Picture 12" descr="A map of the world with different colored countries/regions&#10;&#10;Description automatically generated">
            <a:extLst>
              <a:ext uri="{FF2B5EF4-FFF2-40B4-BE49-F238E27FC236}">
                <a16:creationId xmlns:a16="http://schemas.microsoft.com/office/drawing/2014/main" id="{10489C1E-2C6D-30A4-A3AB-AE200EE5486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66252" y="4475835"/>
            <a:ext cx="3871270" cy="2246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1726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DCE5E25-0272-6BA2-6CDE-94ADA4F57BE9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Objectives as limit values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937B1-066B-08A1-9EAA-E449A20E0B7F}"/>
              </a:ext>
            </a:extLst>
          </p:cNvPr>
          <p:cNvSpPr txBox="1"/>
          <p:nvPr/>
        </p:nvSpPr>
        <p:spPr>
          <a:xfrm>
            <a:off x="281098" y="649955"/>
            <a:ext cx="8581804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In locations with poor air quality, very powerful and simple legal tool for driving change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As air quality improves fewer locations exceed limits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Interventions focus around non-compliant locations, not always population benefit</a:t>
            </a:r>
          </a:p>
        </p:txBody>
      </p:sp>
      <p:pic>
        <p:nvPicPr>
          <p:cNvPr id="8" name="Picture 7" descr="A diagram of a number of points&#10;&#10;Description automatically generated">
            <a:extLst>
              <a:ext uri="{FF2B5EF4-FFF2-40B4-BE49-F238E27FC236}">
                <a16:creationId xmlns:a16="http://schemas.microsoft.com/office/drawing/2014/main" id="{94E00D9B-E94E-2826-F629-E4E05B07EA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43033" y="1823071"/>
            <a:ext cx="6864411" cy="373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573242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DCE5E25-0272-6BA2-6CDE-94ADA4F57BE9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WHO and future limit values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4937B1-066B-08A1-9EAA-E449A20E0B7F}"/>
              </a:ext>
            </a:extLst>
          </p:cNvPr>
          <p:cNvSpPr txBox="1"/>
          <p:nvPr/>
        </p:nvSpPr>
        <p:spPr>
          <a:xfrm>
            <a:off x="281097" y="597679"/>
            <a:ext cx="6576903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Limit values often discussed in context of WHO recommendations, but is this always reasonable?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If there is no lower limit to harm from pollution? </a:t>
            </a:r>
          </a:p>
          <a:p>
            <a:pPr marL="342900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A zero pollution world isn’t possible, so limits values and WHO (now and future) may have to diverge.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2C424F5-147E-8A18-E1C1-4646FC75FA2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09351" y="119160"/>
            <a:ext cx="1635546" cy="239115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02134D5-F1F4-1F06-D318-95016A909DDB}"/>
              </a:ext>
            </a:extLst>
          </p:cNvPr>
          <p:cNvSpPr txBox="1"/>
          <p:nvPr/>
        </p:nvSpPr>
        <p:spPr>
          <a:xfrm>
            <a:off x="1757552" y="2194171"/>
            <a:ext cx="4841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  <a:latin typeface="Avenir Book" panose="02000503020000020003" pitchFamily="2" charset="0"/>
              </a:rPr>
              <a:t>Is a health-based guideline reasonable as a limit value?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F8F7CB34-2EB1-27A8-7D16-0F2461FA0EA7}"/>
              </a:ext>
            </a:extLst>
          </p:cNvPr>
          <p:cNvGrpSpPr/>
          <p:nvPr/>
        </p:nvGrpSpPr>
        <p:grpSpPr>
          <a:xfrm>
            <a:off x="2713441" y="2518149"/>
            <a:ext cx="5873362" cy="732291"/>
            <a:chOff x="2713441" y="2518149"/>
            <a:chExt cx="5873362" cy="732291"/>
          </a:xfrm>
        </p:grpSpPr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id="{45E6C3F3-D293-637C-BBDE-1A0428D0D55B}"/>
                </a:ext>
              </a:extLst>
            </p:cNvPr>
            <p:cNvGrpSpPr/>
            <p:nvPr/>
          </p:nvGrpSpPr>
          <p:grpSpPr>
            <a:xfrm>
              <a:off x="2713441" y="2518149"/>
              <a:ext cx="3641156" cy="612586"/>
              <a:chOff x="2713441" y="2518149"/>
              <a:chExt cx="3641156" cy="612586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6ED57A11-0DD3-607F-C064-A8458AFFA7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67316" y="2518149"/>
                <a:ext cx="0" cy="29298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1BAF366-58C4-3533-C550-5B938BFF6A8C}"/>
                  </a:ext>
                </a:extLst>
              </p:cNvPr>
              <p:cNvSpPr txBox="1"/>
              <p:nvPr/>
            </p:nvSpPr>
            <p:spPr>
              <a:xfrm>
                <a:off x="2713441" y="2822958"/>
                <a:ext cx="282377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Are they scientifically feasible?</a:t>
                </a:r>
              </a:p>
            </p:txBody>
          </p: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0E607276-DD15-419A-9F7D-D9A370D57F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353996" y="3039342"/>
                <a:ext cx="100060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0A32DBF-7A25-1D5B-5EF6-0B460220F0FC}"/>
                  </a:ext>
                </a:extLst>
              </p:cNvPr>
              <p:cNvSpPr txBox="1"/>
              <p:nvPr/>
            </p:nvSpPr>
            <p:spPr>
              <a:xfrm>
                <a:off x="5630773" y="2731565"/>
                <a:ext cx="447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Yes</a:t>
                </a:r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D8CE704-6F0E-8249-7719-63FA1CBD7986}"/>
                </a:ext>
              </a:extLst>
            </p:cNvPr>
            <p:cNvSpPr txBox="1"/>
            <p:nvPr/>
          </p:nvSpPr>
          <p:spPr>
            <a:xfrm>
              <a:off x="6416913" y="2788775"/>
              <a:ext cx="21698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Are they socially/politically /economically feasible?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FFD586F-64D8-5B53-964D-E906489C10CF}"/>
              </a:ext>
            </a:extLst>
          </p:cNvPr>
          <p:cNvGrpSpPr/>
          <p:nvPr/>
        </p:nvGrpSpPr>
        <p:grpSpPr>
          <a:xfrm>
            <a:off x="2941309" y="3124373"/>
            <a:ext cx="1026007" cy="1120248"/>
            <a:chOff x="2941309" y="3124373"/>
            <a:chExt cx="1026007" cy="1120248"/>
          </a:xfrm>
        </p:grpSpPr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2820BC20-C36C-9139-E448-6085B3B692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31637" y="3124373"/>
              <a:ext cx="635679" cy="80345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9CE2C7E-E845-CB9B-C320-D0936DA2C106}"/>
                </a:ext>
              </a:extLst>
            </p:cNvPr>
            <p:cNvSpPr txBox="1"/>
            <p:nvPr/>
          </p:nvSpPr>
          <p:spPr>
            <a:xfrm>
              <a:off x="2941309" y="3936844"/>
              <a:ext cx="91110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Options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A394017-0EA4-9CD3-70B1-3242BEF21EED}"/>
                </a:ext>
              </a:extLst>
            </p:cNvPr>
            <p:cNvSpPr txBox="1"/>
            <p:nvPr/>
          </p:nvSpPr>
          <p:spPr>
            <a:xfrm rot="18404126">
              <a:off x="3292222" y="3281654"/>
              <a:ext cx="42992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No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D07D4AFA-8566-5095-CF2C-273952EE9F5E}"/>
              </a:ext>
            </a:extLst>
          </p:cNvPr>
          <p:cNvGrpSpPr/>
          <p:nvPr/>
        </p:nvGrpSpPr>
        <p:grpSpPr>
          <a:xfrm>
            <a:off x="281097" y="4253636"/>
            <a:ext cx="2642803" cy="2072000"/>
            <a:chOff x="281097" y="4253636"/>
            <a:chExt cx="2642803" cy="2072000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3DF2014-174D-EF8F-9A30-3A5A338BF6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757552" y="4253636"/>
              <a:ext cx="1166348" cy="688063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2AC63E9-AE03-494B-D9EA-B575B4F88A39}"/>
                </a:ext>
              </a:extLst>
            </p:cNvPr>
            <p:cNvSpPr txBox="1"/>
            <p:nvPr/>
          </p:nvSpPr>
          <p:spPr>
            <a:xfrm>
              <a:off x="281097" y="5863971"/>
              <a:ext cx="1806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Air quality is ignored, since you can’t ever win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115F43-33B2-F8D2-B049-59E6AF22C0D4}"/>
                </a:ext>
              </a:extLst>
            </p:cNvPr>
            <p:cNvSpPr txBox="1"/>
            <p:nvPr/>
          </p:nvSpPr>
          <p:spPr>
            <a:xfrm>
              <a:off x="480773" y="4947113"/>
              <a:ext cx="15714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A perpetual breach of the law</a:t>
              </a:r>
            </a:p>
          </p:txBody>
        </p:sp>
        <p:cxnSp>
          <p:nvCxnSpPr>
            <p:cNvPr id="80" name="Straight Arrow Connector 79">
              <a:extLst>
                <a:ext uri="{FF2B5EF4-FFF2-40B4-BE49-F238E27FC236}">
                  <a16:creationId xmlns:a16="http://schemas.microsoft.com/office/drawing/2014/main" id="{A5A68B8B-953B-6F37-8719-F5CA5514B0CC}"/>
                </a:ext>
              </a:extLst>
            </p:cNvPr>
            <p:cNvCxnSpPr>
              <a:cxnSpLocks/>
            </p:cNvCxnSpPr>
            <p:nvPr/>
          </p:nvCxnSpPr>
          <p:spPr>
            <a:xfrm>
              <a:off x="1091883" y="5396043"/>
              <a:ext cx="0" cy="453161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E99002C-D151-D6F4-5F25-2EED1FD13EA2}"/>
              </a:ext>
            </a:extLst>
          </p:cNvPr>
          <p:cNvGrpSpPr/>
          <p:nvPr/>
        </p:nvGrpSpPr>
        <p:grpSpPr>
          <a:xfrm>
            <a:off x="5973750" y="3277893"/>
            <a:ext cx="2816274" cy="2400654"/>
            <a:chOff x="5973750" y="3277893"/>
            <a:chExt cx="2816274" cy="2400654"/>
          </a:xfrm>
        </p:grpSpPr>
        <p:grpSp>
          <p:nvGrpSpPr>
            <p:cNvPr id="83" name="Group 82">
              <a:extLst>
                <a:ext uri="{FF2B5EF4-FFF2-40B4-BE49-F238E27FC236}">
                  <a16:creationId xmlns:a16="http://schemas.microsoft.com/office/drawing/2014/main" id="{5078933C-C9A3-2E08-AB26-7AF09752888A}"/>
                </a:ext>
              </a:extLst>
            </p:cNvPr>
            <p:cNvGrpSpPr/>
            <p:nvPr/>
          </p:nvGrpSpPr>
          <p:grpSpPr>
            <a:xfrm>
              <a:off x="5973750" y="3277893"/>
              <a:ext cx="2816274" cy="1663806"/>
              <a:chOff x="5973750" y="3277893"/>
              <a:chExt cx="2816274" cy="1663806"/>
            </a:xfrm>
          </p:grpSpPr>
          <p:cxnSp>
            <p:nvCxnSpPr>
              <p:cNvPr id="64" name="Straight Arrow Connector 63">
                <a:extLst>
                  <a:ext uri="{FF2B5EF4-FFF2-40B4-BE49-F238E27FC236}">
                    <a16:creationId xmlns:a16="http://schemas.microsoft.com/office/drawing/2014/main" id="{D0554D38-066C-5DF6-E4E2-5C05084F07E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45677" y="3277893"/>
                <a:ext cx="175542" cy="4219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A038295A-510C-D464-C608-840C1C1D50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33432" y="3277893"/>
                <a:ext cx="176736" cy="4219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3D3BBBA-0BAA-AA9C-42D8-80CEED36908A}"/>
                  </a:ext>
                </a:extLst>
              </p:cNvPr>
              <p:cNvSpPr txBox="1"/>
              <p:nvPr/>
            </p:nvSpPr>
            <p:spPr>
              <a:xfrm>
                <a:off x="6652046" y="3699860"/>
                <a:ext cx="4470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Yes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EB9E014-B250-FE0F-1D59-44A1BA6238E9}"/>
                  </a:ext>
                </a:extLst>
              </p:cNvPr>
              <p:cNvSpPr txBox="1"/>
              <p:nvPr/>
            </p:nvSpPr>
            <p:spPr>
              <a:xfrm>
                <a:off x="7433432" y="3773941"/>
                <a:ext cx="4299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No</a:t>
                </a:r>
              </a:p>
            </p:txBody>
          </p: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EAE6F8FC-7860-5D98-9D72-090A45D64D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708821" y="4065821"/>
                <a:ext cx="176736" cy="4219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6FF5E81-3BA4-E782-7D0C-3BBF381AA669}"/>
                  </a:ext>
                </a:extLst>
              </p:cNvPr>
              <p:cNvSpPr txBox="1"/>
              <p:nvPr/>
            </p:nvSpPr>
            <p:spPr>
              <a:xfrm flipH="1">
                <a:off x="5973750" y="4480034"/>
                <a:ext cx="13565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Arguments all in favour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71005EC6-EE58-A690-CCB9-D497B62F9C9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24894" y="4007637"/>
                <a:ext cx="141923" cy="4219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C0030598-0AD4-4010-BCE9-D126B57F7DEA}"/>
                  </a:ext>
                </a:extLst>
              </p:cNvPr>
              <p:cNvSpPr txBox="1"/>
              <p:nvPr/>
            </p:nvSpPr>
            <p:spPr>
              <a:xfrm flipH="1">
                <a:off x="7433432" y="4475964"/>
                <a:ext cx="13565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Clarity about reasons why not</a:t>
                </a:r>
              </a:p>
            </p:txBody>
          </p:sp>
        </p:grpSp>
        <p:pic>
          <p:nvPicPr>
            <p:cNvPr id="1026" name="Picture 2" descr="Tidy Planet guide to upcoming changes to food waste disposal">
              <a:extLst>
                <a:ext uri="{FF2B5EF4-FFF2-40B4-BE49-F238E27FC236}">
                  <a16:creationId xmlns:a16="http://schemas.microsoft.com/office/drawing/2014/main" id="{6D15E80F-E55B-F6BD-67C6-B53BFAD0E8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2237" y="5032216"/>
              <a:ext cx="1039617" cy="6463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C2A7007-EACB-3E20-35B8-2B2A8DCAEF2F}"/>
              </a:ext>
            </a:extLst>
          </p:cNvPr>
          <p:cNvGrpSpPr/>
          <p:nvPr/>
        </p:nvGrpSpPr>
        <p:grpSpPr>
          <a:xfrm>
            <a:off x="2340726" y="3039342"/>
            <a:ext cx="3513570" cy="3490284"/>
            <a:chOff x="2340726" y="3039342"/>
            <a:chExt cx="3513570" cy="3490284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101A8B11-4396-6D58-E5F0-4A82930630A4}"/>
                </a:ext>
              </a:extLst>
            </p:cNvPr>
            <p:cNvGrpSpPr/>
            <p:nvPr/>
          </p:nvGrpSpPr>
          <p:grpSpPr>
            <a:xfrm>
              <a:off x="2340726" y="3039342"/>
              <a:ext cx="3513570" cy="3064757"/>
              <a:chOff x="2340726" y="3039342"/>
              <a:chExt cx="3513570" cy="3064757"/>
            </a:xfrm>
          </p:grpSpPr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5062F64-8189-4DF1-7DBE-78713D4EACF1}"/>
                  </a:ext>
                </a:extLst>
              </p:cNvPr>
              <p:cNvSpPr txBox="1"/>
              <p:nvPr/>
            </p:nvSpPr>
            <p:spPr>
              <a:xfrm>
                <a:off x="2400074" y="4755242"/>
                <a:ext cx="194968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Subtract ’non controllable pollution’ such as wildfires, transboundary</a:t>
                </a:r>
              </a:p>
            </p:txBody>
          </p:sp>
          <p:cxnSp>
            <p:nvCxnSpPr>
              <p:cNvPr id="41" name="Straight Arrow Connector 40">
                <a:extLst>
                  <a:ext uri="{FF2B5EF4-FFF2-40B4-BE49-F238E27FC236}">
                    <a16:creationId xmlns:a16="http://schemas.microsoft.com/office/drawing/2014/main" id="{7F9EDC64-687A-4B74-DB5A-7EFE69C0EE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1637" y="4253636"/>
                <a:ext cx="0" cy="4531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urved Connector 55">
                <a:extLst>
                  <a:ext uri="{FF2B5EF4-FFF2-40B4-BE49-F238E27FC236}">
                    <a16:creationId xmlns:a16="http://schemas.microsoft.com/office/drawing/2014/main" id="{BC6988D7-4843-C99A-3C9F-BBA69A549765}"/>
                  </a:ext>
                </a:extLst>
              </p:cNvPr>
              <p:cNvCxnSpPr>
                <a:cxnSpLocks/>
                <a:endCxn id="33" idx="2"/>
              </p:cNvCxnSpPr>
              <p:nvPr/>
            </p:nvCxnSpPr>
            <p:spPr>
              <a:xfrm rot="5400000" flipH="1" flipV="1">
                <a:off x="3693967" y="3613665"/>
                <a:ext cx="2734652" cy="1586006"/>
              </a:xfrm>
              <a:prstGeom prst="curvedConnector3">
                <a:avLst>
                  <a:gd name="adj1" fmla="val 50000"/>
                </a:avLst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B3C2A9C0-1F45-4DA1-FF14-67A4F8D548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35055" y="5396044"/>
                <a:ext cx="0" cy="45316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EA02E394-0649-1D60-321F-81B2FF12BCF0}"/>
                  </a:ext>
                </a:extLst>
              </p:cNvPr>
              <p:cNvSpPr txBox="1"/>
              <p:nvPr/>
            </p:nvSpPr>
            <p:spPr>
              <a:xfrm>
                <a:off x="2340726" y="5827100"/>
                <a:ext cx="204914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Grant executive discretion</a:t>
                </a:r>
              </a:p>
            </p:txBody>
          </p:sp>
        </p:grpSp>
        <p:pic>
          <p:nvPicPr>
            <p:cNvPr id="9" name="Picture 8" descr="A close-up of blue text&#10;&#10;Description automatically generated">
              <a:extLst>
                <a:ext uri="{FF2B5EF4-FFF2-40B4-BE49-F238E27FC236}">
                  <a16:creationId xmlns:a16="http://schemas.microsoft.com/office/drawing/2014/main" id="{F0FE04B4-7D11-4F42-D966-8A60307D96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41923" y="6157205"/>
              <a:ext cx="1953986" cy="372421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5470B21-2A19-6920-79B1-39E77D55E527}"/>
              </a:ext>
            </a:extLst>
          </p:cNvPr>
          <p:cNvGrpSpPr/>
          <p:nvPr/>
        </p:nvGrpSpPr>
        <p:grpSpPr>
          <a:xfrm>
            <a:off x="37091" y="3049807"/>
            <a:ext cx="2694640" cy="1371958"/>
            <a:chOff x="37091" y="3049807"/>
            <a:chExt cx="2694640" cy="1371958"/>
          </a:xfrm>
        </p:grpSpPr>
        <p:grpSp>
          <p:nvGrpSpPr>
            <p:cNvPr id="87" name="Group 86">
              <a:extLst>
                <a:ext uri="{FF2B5EF4-FFF2-40B4-BE49-F238E27FC236}">
                  <a16:creationId xmlns:a16="http://schemas.microsoft.com/office/drawing/2014/main" id="{B496FB66-99DA-EB68-C59D-622F0BD63319}"/>
                </a:ext>
              </a:extLst>
            </p:cNvPr>
            <p:cNvGrpSpPr/>
            <p:nvPr/>
          </p:nvGrpSpPr>
          <p:grpSpPr>
            <a:xfrm>
              <a:off x="37091" y="3049807"/>
              <a:ext cx="2694640" cy="1349448"/>
              <a:chOff x="95932" y="3052953"/>
              <a:chExt cx="2694640" cy="1349448"/>
            </a:xfrm>
          </p:grpSpPr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F2FCE95B-824D-AD91-9654-C7C6FDBE08F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198323" y="4052403"/>
                <a:ext cx="59224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4D6DD35-EA5A-D2ED-BC33-3543C3A4A729}"/>
                  </a:ext>
                </a:extLst>
              </p:cNvPr>
              <p:cNvSpPr txBox="1"/>
              <p:nvPr/>
            </p:nvSpPr>
            <p:spPr>
              <a:xfrm>
                <a:off x="692872" y="3756070"/>
                <a:ext cx="1586006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Limit value different to WHO accounting for local realities</a:t>
                </a: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4CC8C7E4-2FE3-77B8-A957-7DF1AA68B45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0383" y="3308562"/>
                <a:ext cx="0" cy="43507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A08A474B-BA63-5651-4DC6-4BF5CE2834A7}"/>
                  </a:ext>
                </a:extLst>
              </p:cNvPr>
              <p:cNvSpPr txBox="1"/>
              <p:nvPr/>
            </p:nvSpPr>
            <p:spPr>
              <a:xfrm>
                <a:off x="95932" y="3052953"/>
                <a:ext cx="1991902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1200" dirty="0">
                    <a:solidFill>
                      <a:schemeClr val="bg1"/>
                    </a:solidFill>
                    <a:latin typeface="Avenir Book" panose="02000503020000020003" pitchFamily="2" charset="0"/>
                  </a:rPr>
                  <a:t>How to ensure ambition?</a:t>
                </a:r>
              </a:p>
            </p:txBody>
          </p:sp>
        </p:grpSp>
        <p:pic>
          <p:nvPicPr>
            <p:cNvPr id="13" name="Picture 12" descr="A screenshot of a phone&#10;&#10;Description automatically generated">
              <a:extLst>
                <a:ext uri="{FF2B5EF4-FFF2-40B4-BE49-F238E27FC236}">
                  <a16:creationId xmlns:a16="http://schemas.microsoft.com/office/drawing/2014/main" id="{3BA1A2F8-2A98-45A8-66DC-43E3B0E331F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4325" y="3683733"/>
              <a:ext cx="548899" cy="738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48870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DC79C5CF-F636-1728-20B7-FA6073B5408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64" y="685979"/>
            <a:ext cx="4736466" cy="283657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661DD96-5237-DB8B-206B-7F3D548AE4C4}"/>
              </a:ext>
            </a:extLst>
          </p:cNvPr>
          <p:cNvSpPr txBox="1"/>
          <p:nvPr/>
        </p:nvSpPr>
        <p:spPr>
          <a:xfrm>
            <a:off x="350865" y="183855"/>
            <a:ext cx="32672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venir Book" panose="02000503020000020003" pitchFamily="2" charset="0"/>
              </a:rPr>
              <a:t>UK-specific challenges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A21925-821F-91A0-A54C-CEF817718304}"/>
              </a:ext>
            </a:extLst>
          </p:cNvPr>
          <p:cNvSpPr txBox="1"/>
          <p:nvPr/>
        </p:nvSpPr>
        <p:spPr>
          <a:xfrm>
            <a:off x="5025762" y="1844426"/>
            <a:ext cx="394681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UK has natural emissions of PM and precursors e.g. </a:t>
            </a:r>
            <a:r>
              <a:rPr lang="en-GB" sz="1600" dirty="0" err="1">
                <a:solidFill>
                  <a:schemeClr val="bg1"/>
                </a:solidFill>
                <a:latin typeface="Avenir Book" panose="02000503020000020003" pitchFamily="2" charset="0"/>
              </a:rPr>
              <a:t>seasalt</a:t>
            </a: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, biomass, biogenic, dust.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Large transboundary contribution to PM</a:t>
            </a:r>
            <a:r>
              <a:rPr lang="en-GB" sz="1600" baseline="-25000" dirty="0">
                <a:solidFill>
                  <a:schemeClr val="bg1"/>
                </a:solidFill>
                <a:latin typeface="Avenir Book" panose="02000503020000020003" pitchFamily="2" charset="0"/>
              </a:rPr>
              <a:t>2.5</a:t>
            </a: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 particularly in SE England.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5 </a:t>
            </a:r>
            <a:r>
              <a:rPr lang="en-GB" sz="1600" dirty="0">
                <a:solidFill>
                  <a:schemeClr val="bg1"/>
                </a:solidFill>
                <a:latin typeface="Symbol" pitchFamily="2" charset="2"/>
              </a:rPr>
              <a:t>m</a:t>
            </a: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g m</a:t>
            </a:r>
            <a:r>
              <a:rPr lang="en-GB" sz="1600" baseline="30000" dirty="0">
                <a:solidFill>
                  <a:schemeClr val="bg1"/>
                </a:solidFill>
                <a:latin typeface="Avenir Book" panose="02000503020000020003" pitchFamily="2" charset="0"/>
              </a:rPr>
              <a:t>-3</a:t>
            </a: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 almost fully accounted for before UK anthropogenic emissions occur.</a:t>
            </a:r>
          </a:p>
        </p:txBody>
      </p:sp>
      <p:pic>
        <p:nvPicPr>
          <p:cNvPr id="2" name="Picture 1" descr="A graph showing different types of government&#10;&#10;Description automatically generated with medium confidence">
            <a:extLst>
              <a:ext uri="{FF2B5EF4-FFF2-40B4-BE49-F238E27FC236}">
                <a16:creationId xmlns:a16="http://schemas.microsoft.com/office/drawing/2014/main" id="{A19938BA-DBD8-A331-2133-531EB0B40AC0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64" y="3522552"/>
            <a:ext cx="4736466" cy="3335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602607"/>
      </p:ext>
    </p:extLst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diagram of a number of blue dots and orange arrows&#10;&#10;Description automatically generated" id="4" name="Picture 3">
            <a:extLst>
              <a:ext uri="{FF2B5EF4-FFF2-40B4-BE49-F238E27FC236}">
                <a16:creationId xmlns:a16="http://schemas.microsoft.com/office/drawing/2014/main" id="{002A0017-61D6-5D55-27CD-AD4142B2B295}"/>
              </a:ext>
            </a:extLst>
          </p:cNvPr>
          <p:cNvPicPr>
            <a:picLocks noChangeAspect="1"/>
          </p:cNvPicPr>
          <p:nvPr/>
        </p:nvPicPr>
        <p:blipFill>
          <a:blip cstate="screen"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5572840" y="-379672"/>
            <a:ext cx="2651443" cy="42401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DCC660-9111-4AC2-F038-377AEC86A882}"/>
              </a:ext>
            </a:extLst>
          </p:cNvPr>
          <p:cNvSpPr txBox="1"/>
          <p:nvPr/>
        </p:nvSpPr>
        <p:spPr>
          <a:xfrm>
            <a:off x="350865" y="183855"/>
            <a:ext cx="3158942" cy="461665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GB" sz="2400">
                <a:solidFill>
                  <a:schemeClr val="bg1"/>
                </a:solidFill>
                <a:latin charset="0" panose="02000503020000020003" pitchFamily="2" typeface="Avenir Book"/>
              </a:rPr>
              <a:t>Alternative objectives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7DBC04-8585-1FB8-5504-7E9CB632F28B}"/>
              </a:ext>
            </a:extLst>
          </p:cNvPr>
          <p:cNvSpPr txBox="1"/>
          <p:nvPr/>
        </p:nvSpPr>
        <p:spPr>
          <a:xfrm>
            <a:off x="350865" y="672117"/>
            <a:ext cx="4159045" cy="224676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Targets already in place for population exposure reduction - improvement in complaint locations.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endParaRPr dirty="0" lang="en-GB" sz="1400">
              <a:solidFill>
                <a:schemeClr val="bg1"/>
              </a:solidFill>
              <a:latin charset="0" panose="02000503020000020003" pitchFamily="2" typeface="Avenir Book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Other measures possible around targets for reduction in inequality and disparity, where that is under policy influence 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endParaRPr dirty="0" lang="en-GB" sz="1400">
              <a:solidFill>
                <a:schemeClr val="bg1"/>
              </a:solidFill>
              <a:latin charset="0" panose="02000503020000020003" pitchFamily="2" typeface="Avenir Book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Examples in US around environment justice in decision-making.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8CDE96A-0417-2CA0-6BDC-E58C1636E780}"/>
              </a:ext>
            </a:extLst>
          </p:cNvPr>
          <p:cNvSpPr txBox="1"/>
          <p:nvPr/>
        </p:nvSpPr>
        <p:spPr>
          <a:xfrm>
            <a:off x="215924" y="3813131"/>
            <a:ext cx="3428824" cy="369332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dirty="0" lang="en-GB">
                <a:solidFill>
                  <a:schemeClr val="bg1"/>
                </a:solidFill>
                <a:latin charset="0" panose="02000503020000020003" pitchFamily="2" typeface="Avenir Book"/>
              </a:rPr>
              <a:t>More specificity of PM targets?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29388E-8993-8AC9-B287-A4528AA570D4}"/>
              </a:ext>
            </a:extLst>
          </p:cNvPr>
          <p:cNvSpPr txBox="1"/>
          <p:nvPr/>
        </p:nvSpPr>
        <p:spPr>
          <a:xfrm>
            <a:off x="350865" y="4565876"/>
            <a:ext cx="5253522" cy="187743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Reducing PM</a:t>
            </a:r>
            <a:r>
              <a:rPr baseline="-25000"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2.5</a:t>
            </a: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</a:rPr>
              <a:t> mass is now hard in the UK, but some harmful subcomponents  / metrics may be more directly targeted?</a:t>
            </a:r>
          </a:p>
          <a:p>
            <a:pPr indent="-285750" marL="285750">
              <a:buFont charset="0" panose="020B0604020202020204" pitchFamily="34" typeface="Arial"/>
              <a:buChar char="•"/>
            </a:pPr>
            <a:endParaRPr dirty="0" lang="en-GB" sz="1400">
              <a:solidFill>
                <a:schemeClr val="bg1"/>
              </a:solidFill>
              <a:latin charset="0" panose="02000503020000020003" pitchFamily="2" typeface="Avenir Book"/>
            </a:endParaRPr>
          </a:p>
          <a:p>
            <a:pPr indent="-285750" marL="285750">
              <a:buFont charset="0" panose="020B0604020202020204" pitchFamily="34" typeface="Arial"/>
              <a:buChar char="•"/>
            </a:pP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  <a:cs charset="0" panose="020F0302020204030204" pitchFamily="34" typeface="Calibri Light"/>
              </a:rPr>
              <a:t>PM</a:t>
            </a:r>
            <a:r>
              <a:rPr baseline="-25000" dirty="0" lang="en-GB" sz="1400">
                <a:solidFill>
                  <a:schemeClr val="bg1"/>
                </a:solidFill>
                <a:latin charset="0" panose="02000503020000020003" pitchFamily="2" typeface="Avenir Book"/>
                <a:cs charset="0" panose="020F0302020204030204" pitchFamily="34" typeface="Calibri Light"/>
              </a:rPr>
              <a:t>1</a:t>
            </a: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  <a:cs charset="0" panose="020F0302020204030204" pitchFamily="34" typeface="Calibri Light"/>
              </a:rPr>
              <a:t>, PM</a:t>
            </a:r>
            <a:r>
              <a:rPr baseline="-25000" dirty="0" lang="en-GB" sz="1400">
                <a:solidFill>
                  <a:schemeClr val="bg1"/>
                </a:solidFill>
                <a:latin charset="0" panose="02000503020000020003" pitchFamily="2" typeface="Avenir Book"/>
                <a:cs charset="0" panose="020F0302020204030204" pitchFamily="34" typeface="Calibri Light"/>
              </a:rPr>
              <a:t>0.1</a:t>
            </a:r>
            <a:r>
              <a:rPr dirty="0" lang="en-GB" sz="1400">
                <a:solidFill>
                  <a:schemeClr val="bg1"/>
                </a:solidFill>
                <a:latin charset="0" panose="02000503020000020003" pitchFamily="2" typeface="Avenir Book"/>
                <a:cs charset="0" panose="020F0302020204030204" pitchFamily="34" typeface="Calibri Light"/>
              </a:rPr>
              <a:t>, Ultra Fine Particles UFP, Black Carbon, particle number size distribution,  particle number, POA, SOA, metals, PAHs, microplastics...?</a:t>
            </a:r>
          </a:p>
          <a:p>
            <a:endParaRPr dirty="0" lang="en-GB">
              <a:solidFill>
                <a:schemeClr val="bg1"/>
              </a:solidFill>
            </a:endParaRPr>
          </a:p>
        </p:txBody>
      </p:sp>
      <p:pic>
        <p:nvPicPr>
          <p:cNvPr descr="Typical size distribution of atmospheric particles in urban areas... |  Download Scientific Diagram" id="18" name="Picture 4">
            <a:extLst>
              <a:ext uri="{FF2B5EF4-FFF2-40B4-BE49-F238E27FC236}">
                <a16:creationId xmlns:a16="http://schemas.microsoft.com/office/drawing/2014/main" id="{AC3589F7-DFE7-04A8-5C64-848B35EA1FD5}"/>
              </a:ext>
            </a:extLst>
          </p:cNvPr>
          <p:cNvPicPr>
            <a:picLocks noChangeArrowheads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6478" y="3561160"/>
            <a:ext cx="2307695" cy="1499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Schematic outlining the formation of PAHs and soot particles during... |  Download Scientific Diagram" id="19" name="Picture 6">
            <a:extLst>
              <a:ext uri="{FF2B5EF4-FFF2-40B4-BE49-F238E27FC236}">
                <a16:creationId xmlns:a16="http://schemas.microsoft.com/office/drawing/2014/main" id="{ACD43A5C-4212-E810-EE7B-F880EEDD200B}"/>
              </a:ext>
            </a:extLst>
          </p:cNvPr>
          <p:cNvPicPr>
            <a:picLocks noChangeArrowheads="1" noChangeAspect="1"/>
          </p:cNvPicPr>
          <p:nvPr/>
        </p:nvPicPr>
        <p:blipFill>
          <a:blip cstate="screen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29860" y="5301686"/>
            <a:ext cx="1229931" cy="1400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The 4-month average contributions of PM 2.5 sources in the PRD. | Download  Scientific Diagram" id="20" name="Picture 8">
            <a:extLst>
              <a:ext uri="{FF2B5EF4-FFF2-40B4-BE49-F238E27FC236}">
                <a16:creationId xmlns:a16="http://schemas.microsoft.com/office/drawing/2014/main" id="{9152003F-2A0A-81BB-DBEE-7BF2898BE24B}"/>
              </a:ext>
            </a:extLst>
          </p:cNvPr>
          <p:cNvPicPr>
            <a:picLocks noChangeArrowheads="1" noChangeAspect="1"/>
          </p:cNvPicPr>
          <p:nvPr/>
        </p:nvPicPr>
        <p:blipFill rotWithShape="1">
          <a:blip cstate="screen"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62"/>
          <a:stretch/>
        </p:blipFill>
        <p:spPr bwMode="auto">
          <a:xfrm>
            <a:off x="7198472" y="5404181"/>
            <a:ext cx="1886535" cy="129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566814"/>
      </p:ext>
    </p:extLst>
  </p:cSld>
  <p:clrMapOvr>
    <a:masterClrMapping/>
  </p:clrMapOvr>
  <p:transition spd="slow"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3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6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9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dur="500" id="19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"/>
      <p:bldP grpId="0" spid="17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24" y="278183"/>
            <a:ext cx="8228013" cy="312738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What to regulate and control?  </a:t>
            </a:r>
            <a:r>
              <a:rPr lang="en-US" sz="2000" i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A chicken and egg problem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47FE25C-C55A-5627-7A1A-C607A72621F2}"/>
              </a:ext>
            </a:extLst>
          </p:cNvPr>
          <p:cNvGrpSpPr/>
          <p:nvPr/>
        </p:nvGrpSpPr>
        <p:grpSpPr>
          <a:xfrm>
            <a:off x="316836" y="3019882"/>
            <a:ext cx="6819147" cy="2909317"/>
            <a:chOff x="175877" y="991582"/>
            <a:chExt cx="6819147" cy="290931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00BD019-4038-0B4D-A118-B49901B16BA0}"/>
                </a:ext>
              </a:extLst>
            </p:cNvPr>
            <p:cNvSpPr txBox="1"/>
            <p:nvPr/>
          </p:nvSpPr>
          <p:spPr>
            <a:xfrm>
              <a:off x="175877" y="1110289"/>
              <a:ext cx="2019620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Measurement method created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D95408F-158E-4141-AD16-32D40E809643}"/>
                </a:ext>
              </a:extLst>
            </p:cNvPr>
            <p:cNvSpPr txBox="1"/>
            <p:nvPr/>
          </p:nvSpPr>
          <p:spPr>
            <a:xfrm>
              <a:off x="4763323" y="1599157"/>
              <a:ext cx="2231701" cy="3231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Epidemiological studies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CB599495-6F10-054A-A954-CD02E4B5BBEE}"/>
                </a:ext>
              </a:extLst>
            </p:cNvPr>
            <p:cNvSpPr txBox="1"/>
            <p:nvPr/>
          </p:nvSpPr>
          <p:spPr>
            <a:xfrm>
              <a:off x="4888786" y="2517896"/>
              <a:ext cx="187904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Health / economic </a:t>
              </a:r>
            </a:p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impact assessments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DB7EE8B8-69C4-1C47-A986-9A609EBA6A2E}"/>
                </a:ext>
              </a:extLst>
            </p:cNvPr>
            <p:cNvSpPr txBox="1"/>
            <p:nvPr/>
          </p:nvSpPr>
          <p:spPr>
            <a:xfrm>
              <a:off x="3696433" y="3346901"/>
              <a:ext cx="1930080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Legal AQ standards </a:t>
              </a:r>
            </a:p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developed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127EB82-1BDA-D74B-A8CC-8E85D0916AEE}"/>
                </a:ext>
              </a:extLst>
            </p:cNvPr>
            <p:cNvSpPr txBox="1"/>
            <p:nvPr/>
          </p:nvSpPr>
          <p:spPr>
            <a:xfrm>
              <a:off x="1641222" y="2275579"/>
              <a:ext cx="1630575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New monitoring </a:t>
              </a:r>
            </a:p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commissioned</a:t>
              </a:r>
            </a:p>
          </p:txBody>
        </p:sp>
        <p:sp>
          <p:nvSpPr>
            <p:cNvPr id="40" name="Circular Arrow 39">
              <a:extLst>
                <a:ext uri="{FF2B5EF4-FFF2-40B4-BE49-F238E27FC236}">
                  <a16:creationId xmlns:a16="http://schemas.microsoft.com/office/drawing/2014/main" id="{EFD68685-886B-9C4D-A091-B61D62A5B8DE}"/>
                </a:ext>
              </a:extLst>
            </p:cNvPr>
            <p:cNvSpPr/>
            <p:nvPr/>
          </p:nvSpPr>
          <p:spPr>
            <a:xfrm>
              <a:off x="3115768" y="1498863"/>
              <a:ext cx="1843135" cy="1684376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  <a:latin typeface="Avenir Book" panose="02000503020000020003" pitchFamily="2" charset="0"/>
              </a:endParaRPr>
            </a:p>
          </p:txBody>
        </p:sp>
        <p:sp>
          <p:nvSpPr>
            <p:cNvPr id="41" name="Circular Arrow 40">
              <a:extLst>
                <a:ext uri="{FF2B5EF4-FFF2-40B4-BE49-F238E27FC236}">
                  <a16:creationId xmlns:a16="http://schemas.microsoft.com/office/drawing/2014/main" id="{A931BF5D-E4F6-E34B-91AF-C7CAD9954D12}"/>
                </a:ext>
              </a:extLst>
            </p:cNvPr>
            <p:cNvSpPr/>
            <p:nvPr/>
          </p:nvSpPr>
          <p:spPr>
            <a:xfrm rot="10969209">
              <a:off x="3131799" y="1620194"/>
              <a:ext cx="1843135" cy="1684376"/>
            </a:xfrm>
            <a:prstGeom prst="circular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00">
                <a:solidFill>
                  <a:schemeClr val="tx1"/>
                </a:solidFill>
                <a:latin typeface="Avenir Book" panose="02000503020000020003" pitchFamily="2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DB863081-90E1-A343-8E46-F8EC13697CF8}"/>
                </a:ext>
              </a:extLst>
            </p:cNvPr>
            <p:cNvSpPr txBox="1"/>
            <p:nvPr/>
          </p:nvSpPr>
          <p:spPr>
            <a:xfrm>
              <a:off x="1641222" y="3102185"/>
              <a:ext cx="2626658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Emissions reductions introduced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D1B871F-DC64-D01F-2B8F-C5E8E048ABCC}"/>
                </a:ext>
              </a:extLst>
            </p:cNvPr>
            <p:cNvSpPr txBox="1"/>
            <p:nvPr/>
          </p:nvSpPr>
          <p:spPr>
            <a:xfrm>
              <a:off x="3256004" y="991582"/>
              <a:ext cx="170289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5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Monitoring data collected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4D042B5C-0293-55C7-B6E3-E388C3E40877}"/>
                </a:ext>
              </a:extLst>
            </p:cNvPr>
            <p:cNvCxnSpPr>
              <a:cxnSpLocks/>
            </p:cNvCxnSpPr>
            <p:nvPr/>
          </p:nvCxnSpPr>
          <p:spPr>
            <a:xfrm>
              <a:off x="1732845" y="1606162"/>
              <a:ext cx="1777271" cy="159322"/>
            </a:xfrm>
            <a:prstGeom prst="straightConnector1">
              <a:avLst/>
            </a:prstGeom>
            <a:ln w="53975">
              <a:solidFill>
                <a:schemeClr val="accent1">
                  <a:lumMod val="60000"/>
                  <a:lumOff val="40000"/>
                </a:schemeClr>
              </a:solidFill>
              <a:prstDash val="sysDash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2CDB943-1241-99FA-931A-885F8EF35063}"/>
              </a:ext>
            </a:extLst>
          </p:cNvPr>
          <p:cNvSpPr txBox="1"/>
          <p:nvPr/>
        </p:nvSpPr>
        <p:spPr>
          <a:xfrm>
            <a:off x="817311" y="829008"/>
            <a:ext cx="5772932" cy="1615827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venir Book" panose="02000503020000020003" pitchFamily="2" charset="0"/>
                <a:cs typeface="Calibri Light" panose="020F0302020204030204" pitchFamily="34" charset="0"/>
              </a:rPr>
              <a:t>Without epidemiological evidence its hard to set evidence-based ambient air quality objectives. 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venir Book" panose="02000503020000020003" pitchFamily="2" charset="0"/>
                <a:cs typeface="Calibri Light" panose="020F0302020204030204" pitchFamily="34" charset="0"/>
              </a:rPr>
              <a:t>Without observations its hard to do epidemiology and assemble the health evidence.</a:t>
            </a:r>
          </a:p>
          <a:p>
            <a:pPr marL="285750" indent="-285750"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venir Book" panose="02000503020000020003" pitchFamily="2" charset="0"/>
                <a:cs typeface="Calibri Light" panose="020F0302020204030204" pitchFamily="34" charset="0"/>
              </a:rPr>
              <a:t>Without a legal requirement, it is difficult to support long-term observations needed for epidemiology. 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11BF539-4ED8-3C3F-C36D-123B2F7834C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53128" y="3952078"/>
            <a:ext cx="1645119" cy="1233839"/>
          </a:xfrm>
          <a:prstGeom prst="rect">
            <a:avLst/>
          </a:prstGeom>
        </p:spPr>
      </p:pic>
      <p:pic>
        <p:nvPicPr>
          <p:cNvPr id="16" name="Picture 2" descr="Image of air quality automatic monitor">
            <a:extLst>
              <a:ext uri="{FF2B5EF4-FFF2-40B4-BE49-F238E27FC236}">
                <a16:creationId xmlns:a16="http://schemas.microsoft.com/office/drawing/2014/main" id="{635CFB10-0CC2-3934-EDC3-1F0766D2A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81724" y="2202430"/>
            <a:ext cx="1226179" cy="163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Manchester Air Quality Super Site (Centre for Atmospheric Science - The  University of Manchester)">
            <a:extLst>
              <a:ext uri="{FF2B5EF4-FFF2-40B4-BE49-F238E27FC236}">
                <a16:creationId xmlns:a16="http://schemas.microsoft.com/office/drawing/2014/main" id="{CE7F2372-F2AE-8E04-3ED4-AA82DD797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74330" y="5300660"/>
            <a:ext cx="1599743" cy="1204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A close-up of a microscope&#10;&#10;Description automatically generated">
            <a:extLst>
              <a:ext uri="{FF2B5EF4-FFF2-40B4-BE49-F238E27FC236}">
                <a16:creationId xmlns:a16="http://schemas.microsoft.com/office/drawing/2014/main" id="{A2B3F724-5650-0AE3-C51F-EB31A1661FDE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20118" y="931729"/>
            <a:ext cx="1308166" cy="115595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4EFC13-F83C-077A-18A4-3D0ABD6F5890}"/>
              </a:ext>
            </a:extLst>
          </p:cNvPr>
          <p:cNvSpPr txBox="1"/>
          <p:nvPr/>
        </p:nvSpPr>
        <p:spPr>
          <a:xfrm>
            <a:off x="586229" y="6320433"/>
            <a:ext cx="5146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>
                <a:solidFill>
                  <a:schemeClr val="bg1"/>
                </a:solidFill>
                <a:latin typeface="Avenir Book" panose="02000503020000020003" pitchFamily="2" charset="0"/>
              </a:rPr>
              <a:t>A legal obligation for precautionary monitoring?</a:t>
            </a:r>
          </a:p>
        </p:txBody>
      </p:sp>
    </p:spTree>
    <p:extLst>
      <p:ext uri="{BB962C8B-B14F-4D97-AF65-F5344CB8AC3E}">
        <p14:creationId xmlns:p14="http://schemas.microsoft.com/office/powerpoint/2010/main" val="12062573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6A1D691-94E5-9045-9555-89024C0C7698}"/>
              </a:ext>
            </a:extLst>
          </p:cNvPr>
          <p:cNvSpPr txBox="1">
            <a:spLocks/>
          </p:cNvSpPr>
          <p:nvPr/>
        </p:nvSpPr>
        <p:spPr>
          <a:xfrm>
            <a:off x="300977" y="231637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dirty="0">
                <a:solidFill>
                  <a:schemeClr val="bg1"/>
                </a:solidFill>
                <a:latin typeface="Avenir Book" panose="02000503020000020003" pitchFamily="2" charset="0"/>
              </a:rPr>
              <a:t>Summary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EFCF7C-D1A1-A445-8ADE-C22AC6AFD141}"/>
              </a:ext>
            </a:extLst>
          </p:cNvPr>
          <p:cNvSpPr txBox="1"/>
          <p:nvPr/>
        </p:nvSpPr>
        <p:spPr>
          <a:xfrm>
            <a:off x="217238" y="710390"/>
            <a:ext cx="69726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Considerable progress in reducing emissions over the long-term, now in a period of diminishing returns when using top-down sectoral emissions policy levers.</a:t>
            </a:r>
          </a:p>
          <a:p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The future will be much more than batteries; we need to argue the case for net zero combustion to also be very clean.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Addressing disparities in where remaining emissions occur and how different communities are exposed needs greater focus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Legal standards set the agenda for government action, not our papers; an area where the scientific community needs to further engage.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Open debate needed around aligning WHO health guidelines and future standards in some countries. No easy answers.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Avenir Book" panose="02000503020000020003" pitchFamily="2" charset="0"/>
              </a:rPr>
              <a:t>Precautionary monitoring of non-regulated pollutants may be needed to break regulatory incumbency cycles.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  <a:p>
            <a:endParaRPr lang="en-US" sz="1600" dirty="0">
              <a:solidFill>
                <a:schemeClr val="bg1"/>
              </a:solidFill>
              <a:latin typeface="Avenir Book" panose="02000503020000020003" pitchFamily="2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8DFDE1-8DAE-4CAC-78DD-34593C7A151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903" y="6100478"/>
            <a:ext cx="2057439" cy="4822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CADFC4-A123-01A7-B420-DA4FE0EF713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57473" y="5898911"/>
            <a:ext cx="1458774" cy="103128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DB96CA6F-A0D2-E840-48E5-F561CD0D57F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2744" y="6008099"/>
            <a:ext cx="1610327" cy="742763"/>
          </a:xfrm>
          <a:prstGeom prst="rect">
            <a:avLst/>
          </a:prstGeom>
        </p:spPr>
      </p:pic>
      <p:pic>
        <p:nvPicPr>
          <p:cNvPr id="1026" name="Picture 2" descr="Department for Environment, Food and Rural Affairs - Wikipedia">
            <a:extLst>
              <a:ext uri="{FF2B5EF4-FFF2-40B4-BE49-F238E27FC236}">
                <a16:creationId xmlns:a16="http://schemas.microsoft.com/office/drawing/2014/main" id="{992E6D4E-5E42-3E43-8159-A091883E3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63306" y="6090662"/>
            <a:ext cx="1243437" cy="638341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28" name="Picture 4" descr="Natural Environment Research Council">
            <a:extLst>
              <a:ext uri="{FF2B5EF4-FFF2-40B4-BE49-F238E27FC236}">
                <a16:creationId xmlns:a16="http://schemas.microsoft.com/office/drawing/2014/main" id="{1109986F-16F3-9B59-E0E4-9867AB5EFC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17144" y="6090662"/>
            <a:ext cx="766635" cy="638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A map of the united kingdom&#10;&#10;Description automatically generated">
            <a:extLst>
              <a:ext uri="{FF2B5EF4-FFF2-40B4-BE49-F238E27FC236}">
                <a16:creationId xmlns:a16="http://schemas.microsoft.com/office/drawing/2014/main" id="{9AC45C92-B87C-BD19-4AE6-8737D8CAC4C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789851" y="2328518"/>
            <a:ext cx="1243437" cy="20267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 descr="A graph of a number of vehicles&#10;&#10;Description automatically generated">
            <a:extLst>
              <a:ext uri="{FF2B5EF4-FFF2-40B4-BE49-F238E27FC236}">
                <a16:creationId xmlns:a16="http://schemas.microsoft.com/office/drawing/2014/main" id="{2D3AD27C-68E7-A34F-CA5A-6B5A366EDE03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84310" y="574348"/>
            <a:ext cx="1401421" cy="156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5504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C23E7-D654-53C1-3534-DC1485D5E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993" y="158750"/>
            <a:ext cx="8228013" cy="312738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venir Book" panose="02000503020000020003" pitchFamily="2" charset="0"/>
              </a:rPr>
              <a:t>Adaption and transformation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6DEA64-1F6B-8F74-4636-59BA6F60D35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871" y="956504"/>
            <a:ext cx="2541104" cy="184538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F882B3A-A041-0C4F-6D06-9EC6C1FA905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53618" y="2175296"/>
            <a:ext cx="2768078" cy="1845384"/>
          </a:xfrm>
          <a:prstGeom prst="rect">
            <a:avLst/>
          </a:prstGeom>
        </p:spPr>
      </p:pic>
      <p:pic>
        <p:nvPicPr>
          <p:cNvPr id="1026" name="Picture 2" descr="Remote sensing technology reduces urban air pollution | University of  Technology Sydney">
            <a:extLst>
              <a:ext uri="{FF2B5EF4-FFF2-40B4-BE49-F238E27FC236}">
                <a16:creationId xmlns:a16="http://schemas.microsoft.com/office/drawing/2014/main" id="{974640C9-DC97-7652-9E57-1D63A3AD8A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4618" y="3476934"/>
            <a:ext cx="2643808" cy="17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ext saying &quot;net-zero emissions&quot;">
            <a:extLst>
              <a:ext uri="{FF2B5EF4-FFF2-40B4-BE49-F238E27FC236}">
                <a16:creationId xmlns:a16="http://schemas.microsoft.com/office/drawing/2014/main" id="{06B51E78-253B-6E94-EA52-62F6461D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4805" y="4926734"/>
            <a:ext cx="2658774" cy="17725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66035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48B8F6A0-7534-2186-16D3-C46E0463CD66}"/>
              </a:ext>
            </a:extLst>
          </p:cNvPr>
          <p:cNvSpPr/>
          <p:nvPr/>
        </p:nvSpPr>
        <p:spPr>
          <a:xfrm>
            <a:off x="547706" y="1894810"/>
            <a:ext cx="6110429" cy="3943494"/>
          </a:xfrm>
          <a:prstGeom prst="rect">
            <a:avLst/>
          </a:prstGeom>
          <a:solidFill>
            <a:schemeClr val="l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62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537" y="812276"/>
            <a:ext cx="7895408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Courier New"/>
              <a:buChar char="o"/>
            </a:pPr>
            <a:r>
              <a:rPr lang="en-US" sz="1662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Simplistically ambient pollution = emissions x weather x chemistry</a:t>
            </a:r>
          </a:p>
          <a:p>
            <a:pPr marL="263776" indent="-263776">
              <a:buFont typeface="Courier New"/>
              <a:buChar char="o"/>
            </a:pPr>
            <a:r>
              <a:rPr lang="en-US" sz="1662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Only the emissions are under policy/regulatory control</a:t>
            </a:r>
          </a:p>
          <a:p>
            <a:pPr marL="263776" indent="-263776">
              <a:buFont typeface="Courier New"/>
              <a:buChar char="o"/>
            </a:pPr>
            <a:r>
              <a:rPr lang="en-US" sz="1662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Most easy wins have been taken already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7706" y="292931"/>
            <a:ext cx="5242589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85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50 years of reducing UK emissions</a:t>
            </a:r>
          </a:p>
        </p:txBody>
      </p:sp>
      <p:pic>
        <p:nvPicPr>
          <p:cNvPr id="10" name="Picture 4" descr="Domestic Burning &amp; UK Clean Air Strategy | Charlton &amp; Jenrick">
            <a:extLst>
              <a:ext uri="{FF2B5EF4-FFF2-40B4-BE49-F238E27FC236}">
                <a16:creationId xmlns:a16="http://schemas.microsoft.com/office/drawing/2014/main" id="{B77775DA-3F04-D3A1-061B-95007152E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8307" y="1717519"/>
            <a:ext cx="1694634" cy="1425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picture containing arrow&#10;&#10;Description automatically generated">
            <a:extLst>
              <a:ext uri="{FF2B5EF4-FFF2-40B4-BE49-F238E27FC236}">
                <a16:creationId xmlns:a16="http://schemas.microsoft.com/office/drawing/2014/main" id="{E982512D-262B-52BF-0914-FCFD192FB570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7305" y="3822493"/>
            <a:ext cx="1536640" cy="1710674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ABC16E03-57AA-819A-37F6-98A68F47374C}"/>
              </a:ext>
            </a:extLst>
          </p:cNvPr>
          <p:cNvSpPr txBox="1"/>
          <p:nvPr/>
        </p:nvSpPr>
        <p:spPr>
          <a:xfrm>
            <a:off x="7243488" y="3145056"/>
            <a:ext cx="1048685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8" dirty="0">
                <a:solidFill>
                  <a:schemeClr val="bg1"/>
                </a:solidFill>
              </a:rPr>
              <a:t>National levers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C201326-5622-1AE8-EBD1-EF17F9DAD5C4}"/>
              </a:ext>
            </a:extLst>
          </p:cNvPr>
          <p:cNvSpPr txBox="1"/>
          <p:nvPr/>
        </p:nvSpPr>
        <p:spPr>
          <a:xfrm>
            <a:off x="7153550" y="5533168"/>
            <a:ext cx="1311578" cy="262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8" dirty="0">
                <a:solidFill>
                  <a:schemeClr val="bg1"/>
                </a:solidFill>
              </a:rPr>
              <a:t>International levers</a:t>
            </a:r>
          </a:p>
        </p:txBody>
      </p:sp>
      <p:pic>
        <p:nvPicPr>
          <p:cNvPr id="16" name="image7.png">
            <a:extLst>
              <a:ext uri="{FF2B5EF4-FFF2-40B4-BE49-F238E27FC236}">
                <a16:creationId xmlns:a16="http://schemas.microsoft.com/office/drawing/2014/main" id="{AB66D7EC-DFC5-9F7D-E1A4-74295572C2D9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846239" y="2184982"/>
            <a:ext cx="5615042" cy="3568605"/>
          </a:xfrm>
          <a:prstGeom prst="rect">
            <a:avLst/>
          </a:prstGeom>
          <a:ln/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9BA9DB7-8154-7F23-20AC-115316CDA4DA}"/>
              </a:ext>
            </a:extLst>
          </p:cNvPr>
          <p:cNvSpPr txBox="1"/>
          <p:nvPr/>
        </p:nvSpPr>
        <p:spPr>
          <a:xfrm>
            <a:off x="441146" y="5929472"/>
            <a:ext cx="6110429" cy="433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8" dirty="0">
                <a:solidFill>
                  <a:schemeClr val="bg1"/>
                </a:solidFill>
                <a:latin typeface="Avenir Book" panose="02000503020000020003" pitchFamily="2" charset="0"/>
              </a:rPr>
              <a:t>Taken from Royal Society report on “</a:t>
            </a:r>
            <a:r>
              <a:rPr lang="en-US" sz="1108" i="1" dirty="0">
                <a:solidFill>
                  <a:schemeClr val="bg1"/>
                </a:solidFill>
                <a:latin typeface="Avenir Book" panose="02000503020000020003" pitchFamily="2" charset="0"/>
              </a:rPr>
              <a:t>Effects of climate change and net zero policies on air quality</a:t>
            </a:r>
            <a:r>
              <a:rPr lang="en-US" sz="1108" dirty="0">
                <a:solidFill>
                  <a:schemeClr val="bg1"/>
                </a:solidFill>
                <a:latin typeface="Avenir Book" panose="02000503020000020003" pitchFamily="2" charset="0"/>
              </a:rPr>
              <a:t>”  Chapter 4, D. Carslaw </a:t>
            </a:r>
            <a:r>
              <a:rPr lang="en-US" sz="1108" i="1" dirty="0">
                <a:solidFill>
                  <a:schemeClr val="bg1"/>
                </a:solidFill>
                <a:latin typeface="Avenir Book" panose="02000503020000020003" pitchFamily="2" charset="0"/>
              </a:rPr>
              <a:t>et al</a:t>
            </a:r>
            <a:r>
              <a:rPr lang="en-US" sz="1108" dirty="0">
                <a:solidFill>
                  <a:schemeClr val="bg1"/>
                </a:solidFill>
                <a:latin typeface="Avenir Book" panose="02000503020000020003" pitchFamily="2" charset="0"/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268504891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aph of a number of vehicles&#10;&#10;Description automatically generated">
            <a:extLst>
              <a:ext uri="{FF2B5EF4-FFF2-40B4-BE49-F238E27FC236}">
                <a16:creationId xmlns:a16="http://schemas.microsoft.com/office/drawing/2014/main" id="{08EEA4C2-02B6-8EB1-2E9D-B147CDC0C4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7803" y="2028133"/>
            <a:ext cx="3653064" cy="4079313"/>
          </a:xfrm>
          <a:prstGeom prst="rect">
            <a:avLst/>
          </a:prstGeom>
        </p:spPr>
      </p:pic>
      <p:pic>
        <p:nvPicPr>
          <p:cNvPr id="4" name="Picture 3" descr="A graph of a road transport&#10;&#10;Description automatically generated">
            <a:extLst>
              <a:ext uri="{FF2B5EF4-FFF2-40B4-BE49-F238E27FC236}">
                <a16:creationId xmlns:a16="http://schemas.microsoft.com/office/drawing/2014/main" id="{04B6CCF4-91DA-8CD9-5C3A-1C3DFFBB9D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26241" y="2177261"/>
            <a:ext cx="3997204" cy="379721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DAAF2C-2E02-42ED-9314-B7CB23FD75B1}"/>
              </a:ext>
            </a:extLst>
          </p:cNvPr>
          <p:cNvSpPr txBox="1"/>
          <p:nvPr/>
        </p:nvSpPr>
        <p:spPr>
          <a:xfrm>
            <a:off x="458253" y="491713"/>
            <a:ext cx="3701654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85" dirty="0">
                <a:latin typeface="Avenir Book" charset="0"/>
                <a:ea typeface="Avenir Book" charset="0"/>
                <a:cs typeface="Avenir Book" charset="0"/>
              </a:rPr>
              <a:t>Road transport changes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D736ED-EB9C-3BD0-E95F-3F7280BC0E59}"/>
              </a:ext>
            </a:extLst>
          </p:cNvPr>
          <p:cNvSpPr txBox="1"/>
          <p:nvPr/>
        </p:nvSpPr>
        <p:spPr>
          <a:xfrm>
            <a:off x="624296" y="306950"/>
            <a:ext cx="7895408" cy="859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Courier New"/>
              <a:buChar char="o"/>
            </a:pPr>
            <a:r>
              <a:rPr lang="en-US" sz="1662" dirty="0">
                <a:latin typeface="Avenir Book" charset="0"/>
                <a:ea typeface="Avenir Book" charset="0"/>
                <a:cs typeface="Avenir Book" charset="0"/>
              </a:rPr>
              <a:t>Historically a major contributor to urban air pollution</a:t>
            </a:r>
          </a:p>
          <a:p>
            <a:pPr marL="263776" indent="-263776">
              <a:buFont typeface="Courier New"/>
              <a:buChar char="o"/>
            </a:pPr>
            <a:r>
              <a:rPr lang="en-US" sz="1662" dirty="0">
                <a:latin typeface="Avenir Book" charset="0"/>
                <a:ea typeface="Avenir Book" charset="0"/>
                <a:cs typeface="Avenir Book" charset="0"/>
              </a:rPr>
              <a:t>Changing rapidly, and now much lower tailpipe emissions</a:t>
            </a:r>
          </a:p>
          <a:p>
            <a:pPr marL="263776" indent="-263776">
              <a:buFont typeface="Courier New"/>
              <a:buChar char="o"/>
            </a:pPr>
            <a:r>
              <a:rPr lang="en-US" sz="1662" dirty="0">
                <a:latin typeface="Avenir Book" charset="0"/>
                <a:ea typeface="Avenir Book" charset="0"/>
                <a:cs typeface="Avenir Book" charset="0"/>
              </a:rPr>
              <a:t>Friction-related emissions remain with BEVs / Fuel cells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B9531D-DA21-9A52-8FF0-98369181F0E0}"/>
              </a:ext>
            </a:extLst>
          </p:cNvPr>
          <p:cNvSpPr txBox="1"/>
          <p:nvPr/>
        </p:nvSpPr>
        <p:spPr>
          <a:xfrm>
            <a:off x="458253" y="260420"/>
            <a:ext cx="5194051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85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Rate of change in transport sector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8DE010-3F92-98C9-1A91-8413BC52E670}"/>
              </a:ext>
            </a:extLst>
          </p:cNvPr>
          <p:cNvSpPr txBox="1"/>
          <p:nvPr/>
        </p:nvSpPr>
        <p:spPr>
          <a:xfrm>
            <a:off x="678537" y="807674"/>
            <a:ext cx="7895408" cy="1115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Courier New"/>
              <a:buChar char="o"/>
            </a:pP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Tailpipe NO</a:t>
            </a:r>
            <a:r>
              <a:rPr lang="en-US" sz="1600" baseline="-250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x</a:t>
            </a: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the focus of recent national and city interventions</a:t>
            </a:r>
          </a:p>
          <a:p>
            <a:pPr marL="263776" indent="-263776">
              <a:buFont typeface="Courier New"/>
              <a:buChar char="o"/>
            </a:pP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Not yet at zero tailpipe emissions, but there is only limited future scope.</a:t>
            </a:r>
          </a:p>
          <a:p>
            <a:pPr marL="263776" indent="-263776">
              <a:buFont typeface="Courier New"/>
              <a:buChar char="o"/>
            </a:pP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Non-exhaust PM emissions remain into the future</a:t>
            </a:r>
          </a:p>
          <a:p>
            <a:pPr marL="263776" indent="-263776">
              <a:buFont typeface="Courier New"/>
              <a:buChar char="o"/>
            </a:pP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Some increases </a:t>
            </a:r>
            <a:r>
              <a:rPr lang="en-US" sz="1600" i="1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possible</a:t>
            </a:r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given extra miles driven</a:t>
            </a:r>
          </a:p>
        </p:txBody>
      </p:sp>
    </p:spTree>
    <p:extLst>
      <p:ext uri="{BB962C8B-B14F-4D97-AF65-F5344CB8AC3E}">
        <p14:creationId xmlns:p14="http://schemas.microsoft.com/office/powerpoint/2010/main" val="2383110463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1E67B-76D8-4890-402F-E6356CE18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</a:p>
        </p:txBody>
      </p:sp>
      <p:pic>
        <p:nvPicPr>
          <p:cNvPr id="4" name="Picture 3" descr="A picture containing text, outdoor, sign, clouds&#10;&#10;Description automatically generated">
            <a:extLst>
              <a:ext uri="{FF2B5EF4-FFF2-40B4-BE49-F238E27FC236}">
                <a16:creationId xmlns:a16="http://schemas.microsoft.com/office/drawing/2014/main" id="{A95E1B36-5A7D-DB1F-A591-010E8F95DA6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7224" y="1292980"/>
            <a:ext cx="2317664" cy="3221359"/>
          </a:xfrm>
          <a:prstGeom prst="rect">
            <a:avLst/>
          </a:prstGeom>
        </p:spPr>
      </p:pic>
      <p:pic>
        <p:nvPicPr>
          <p:cNvPr id="3" name="image4.png">
            <a:extLst>
              <a:ext uri="{FF2B5EF4-FFF2-40B4-BE49-F238E27FC236}">
                <a16:creationId xmlns:a16="http://schemas.microsoft.com/office/drawing/2014/main" id="{12154012-D35B-A0B3-D885-5E903847573F}"/>
              </a:ext>
            </a:extLst>
          </p:cNvPr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665198" y="770779"/>
            <a:ext cx="5190978" cy="4745502"/>
          </a:xfrm>
          <a:prstGeom prst="rect">
            <a:avLst/>
          </a:prstGeom>
          <a:ln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9BC34AB-D605-E301-C3F9-2402148800A0}"/>
              </a:ext>
            </a:extLst>
          </p:cNvPr>
          <p:cNvSpPr txBox="1"/>
          <p:nvPr/>
        </p:nvSpPr>
        <p:spPr>
          <a:xfrm>
            <a:off x="604911" y="5645534"/>
            <a:ext cx="7934178" cy="774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3776" indent="-263776">
              <a:buFont typeface="Arial" panose="020B0604020202020204" pitchFamily="34" charset="0"/>
              <a:buChar char="•"/>
            </a:pPr>
            <a:r>
              <a:rPr lang="en-US" sz="1477" dirty="0">
                <a:solidFill>
                  <a:schemeClr val="bg1"/>
                </a:solidFill>
                <a:latin typeface="Avenir Book" panose="02000503020000020003" pitchFamily="2" charset="0"/>
              </a:rPr>
              <a:t>Key messages </a:t>
            </a:r>
          </a:p>
          <a:p>
            <a:r>
              <a:rPr lang="en-US" sz="1477" dirty="0">
                <a:solidFill>
                  <a:schemeClr val="bg1"/>
                </a:solidFill>
                <a:latin typeface="Avenir Book" panose="02000503020000020003" pitchFamily="2" charset="0"/>
              </a:rPr>
              <a:t>		1) Try not to burn stuff to get to net zero.</a:t>
            </a:r>
          </a:p>
          <a:p>
            <a:r>
              <a:rPr lang="en-US" sz="1477" dirty="0">
                <a:solidFill>
                  <a:schemeClr val="bg1"/>
                </a:solidFill>
                <a:latin typeface="Avenir Book" panose="02000503020000020003" pitchFamily="2" charset="0"/>
              </a:rPr>
              <a:t>		2) If you must, do (much) better for AQ than the incumbent fuel/technology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552E8AB-AE16-BAF0-A076-9133EF142D11}"/>
              </a:ext>
            </a:extLst>
          </p:cNvPr>
          <p:cNvSpPr txBox="1"/>
          <p:nvPr/>
        </p:nvSpPr>
        <p:spPr>
          <a:xfrm>
            <a:off x="458253" y="260420"/>
            <a:ext cx="6195927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85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The wider </a:t>
            </a:r>
            <a:r>
              <a:rPr lang="en-US" sz="2585" dirty="0" err="1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decarbonisation</a:t>
            </a:r>
            <a:r>
              <a:rPr lang="en-US" sz="2585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34484128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85774B-C52C-4927-CC57-166A7F07476B}"/>
              </a:ext>
            </a:extLst>
          </p:cNvPr>
          <p:cNvSpPr txBox="1"/>
          <p:nvPr/>
        </p:nvSpPr>
        <p:spPr>
          <a:xfrm>
            <a:off x="382752" y="211544"/>
            <a:ext cx="5725542" cy="4901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85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Promoting clean net zero combustion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AEFE0B-5760-9FB5-9069-B7F36D84CD00}"/>
              </a:ext>
            </a:extLst>
          </p:cNvPr>
          <p:cNvSpPr txBox="1"/>
          <p:nvPr/>
        </p:nvSpPr>
        <p:spPr>
          <a:xfrm>
            <a:off x="228542" y="738010"/>
            <a:ext cx="78954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Battery electrification seem unlikely to support a net zero transition for:</a:t>
            </a:r>
          </a:p>
          <a:p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	1) international maritime</a:t>
            </a:r>
          </a:p>
          <a:p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	2) construction and heavy off-road (NRMM)</a:t>
            </a:r>
          </a:p>
          <a:p>
            <a:r>
              <a:rPr lang="en-US" sz="16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	3) medium and long-haul aviation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1D2E3CB-0BF7-497F-8733-4E31B012C101}"/>
              </a:ext>
            </a:extLst>
          </p:cNvPr>
          <p:cNvGrpSpPr/>
          <p:nvPr/>
        </p:nvGrpSpPr>
        <p:grpSpPr>
          <a:xfrm>
            <a:off x="919401" y="1851560"/>
            <a:ext cx="3129395" cy="2247077"/>
            <a:chOff x="117144" y="1851560"/>
            <a:chExt cx="3129395" cy="2247077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0821C99-69CA-1488-C475-F57FC6101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9423" y="1851560"/>
              <a:ext cx="2766328" cy="1673221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4A8085E-5E01-722F-AF91-D89000CFAE12}"/>
                </a:ext>
              </a:extLst>
            </p:cNvPr>
            <p:cNvSpPr/>
            <p:nvPr/>
          </p:nvSpPr>
          <p:spPr>
            <a:xfrm rot="3134247" flipH="1">
              <a:off x="2340026" y="2088820"/>
              <a:ext cx="92741" cy="268447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2FCF4C5-21AE-FB4E-605A-2343B6BB63EB}"/>
                </a:ext>
              </a:extLst>
            </p:cNvPr>
            <p:cNvSpPr/>
            <p:nvPr/>
          </p:nvSpPr>
          <p:spPr>
            <a:xfrm rot="3818841" flipV="1">
              <a:off x="1891505" y="2114886"/>
              <a:ext cx="113646" cy="243917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BE0573A-9894-C734-5B82-5B6C90381C9F}"/>
                </a:ext>
              </a:extLst>
            </p:cNvPr>
            <p:cNvSpPr/>
            <p:nvPr/>
          </p:nvSpPr>
          <p:spPr>
            <a:xfrm rot="4014903" flipH="1">
              <a:off x="2028540" y="3004152"/>
              <a:ext cx="108590" cy="271939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76A5AD2-B2F7-086B-1CBE-AC566FA61E14}"/>
                </a:ext>
              </a:extLst>
            </p:cNvPr>
            <p:cNvSpPr/>
            <p:nvPr/>
          </p:nvSpPr>
          <p:spPr>
            <a:xfrm rot="5228417" flipH="1">
              <a:off x="1731727" y="2546752"/>
              <a:ext cx="145898" cy="417420"/>
            </a:xfrm>
            <a:prstGeom prst="ellipse">
              <a:avLst/>
            </a:prstGeom>
            <a:noFill/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982331F-5E57-D961-EFA6-9CD32DFD28CD}"/>
                </a:ext>
              </a:extLst>
            </p:cNvPr>
            <p:cNvSpPr txBox="1"/>
            <p:nvPr/>
          </p:nvSpPr>
          <p:spPr>
            <a:xfrm>
              <a:off x="117144" y="3544639"/>
              <a:ext cx="3129395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Aircraft LTO now visible as a major ground level source of NO</a:t>
              </a:r>
              <a:r>
                <a:rPr lang="en-GB" sz="1000" baseline="-25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x</a:t>
              </a:r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relative to other emissions. (NAEI 2022)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10178BB-0085-429B-1078-75D0D974675A}"/>
              </a:ext>
            </a:extLst>
          </p:cNvPr>
          <p:cNvGrpSpPr/>
          <p:nvPr/>
        </p:nvGrpSpPr>
        <p:grpSpPr>
          <a:xfrm>
            <a:off x="830145" y="4097994"/>
            <a:ext cx="3129395" cy="2760006"/>
            <a:chOff x="27888" y="4071311"/>
            <a:chExt cx="3129395" cy="2760006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A05653A-B8AD-EA5E-9BD2-1DD881823B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79894" y="4071311"/>
              <a:ext cx="1561381" cy="2251851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27DFE90-FA80-8671-D7F3-91FEB013F162}"/>
                </a:ext>
              </a:extLst>
            </p:cNvPr>
            <p:cNvSpPr txBox="1"/>
            <p:nvPr/>
          </p:nvSpPr>
          <p:spPr>
            <a:xfrm>
              <a:off x="27888" y="6431207"/>
              <a:ext cx="312939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Estimated contribution of shipping to [NO</a:t>
              </a:r>
              <a:r>
                <a:rPr lang="en-GB" sz="1000" baseline="-25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x</a:t>
              </a:r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] in 2030. (From Defra / Ap Simon </a:t>
              </a:r>
              <a:r>
                <a:rPr lang="en-GB" sz="1000" i="1" dirty="0">
                  <a:solidFill>
                    <a:schemeClr val="bg1"/>
                  </a:solidFill>
                  <a:latin typeface="Avenir Book" panose="02000503020000020003" pitchFamily="2" charset="0"/>
                </a:rPr>
                <a:t>et al.</a:t>
              </a:r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2021.)</a:t>
              </a:r>
              <a:endParaRPr lang="en-GB" sz="1000" baseline="-250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</p:txBody>
        </p:sp>
      </p:grpSp>
      <p:grpSp>
        <p:nvGrpSpPr>
          <p:cNvPr id="241" name="Group 240">
            <a:extLst>
              <a:ext uri="{FF2B5EF4-FFF2-40B4-BE49-F238E27FC236}">
                <a16:creationId xmlns:a16="http://schemas.microsoft.com/office/drawing/2014/main" id="{0552EA88-D5B3-057A-6DF7-D7F052A74FFD}"/>
              </a:ext>
            </a:extLst>
          </p:cNvPr>
          <p:cNvGrpSpPr/>
          <p:nvPr/>
        </p:nvGrpSpPr>
        <p:grpSpPr>
          <a:xfrm>
            <a:off x="5024982" y="1855352"/>
            <a:ext cx="3550165" cy="4570150"/>
            <a:chOff x="5024982" y="1855352"/>
            <a:chExt cx="3550165" cy="4570150"/>
          </a:xfrm>
        </p:grpSpPr>
        <p:pic>
          <p:nvPicPr>
            <p:cNvPr id="236" name="Picture 2" descr="World's first hydrogen-powered digger ...">
              <a:extLst>
                <a:ext uri="{FF2B5EF4-FFF2-40B4-BE49-F238E27FC236}">
                  <a16:creationId xmlns:a16="http://schemas.microsoft.com/office/drawing/2014/main" id="{76EE5D5A-4CA9-BE70-2FDF-5713A54B2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1171" y="1903295"/>
              <a:ext cx="1902680" cy="12661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7" name="Picture 4" descr="JCB unveils hydrogen engine at Conexpo ...">
              <a:extLst>
                <a:ext uri="{FF2B5EF4-FFF2-40B4-BE49-F238E27FC236}">
                  <a16:creationId xmlns:a16="http://schemas.microsoft.com/office/drawing/2014/main" id="{BC047F82-311D-1D9E-A58C-DD4ED84524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3488" y="1855352"/>
              <a:ext cx="1361659" cy="13140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9" name="Picture 238" descr="A graph of gas emissions&#10;&#10;Description automatically generated">
              <a:extLst>
                <a:ext uri="{FF2B5EF4-FFF2-40B4-BE49-F238E27FC236}">
                  <a16:creationId xmlns:a16="http://schemas.microsoft.com/office/drawing/2014/main" id="{E9924EB2-2BB2-F86A-9F04-FEC294B8F7C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63944" y="3257510"/>
              <a:ext cx="3335848" cy="2372039"/>
            </a:xfrm>
            <a:prstGeom prst="rect">
              <a:avLst/>
            </a:prstGeom>
          </p:spPr>
        </p:pic>
        <p:sp>
          <p:nvSpPr>
            <p:cNvPr id="240" name="TextBox 239">
              <a:extLst>
                <a:ext uri="{FF2B5EF4-FFF2-40B4-BE49-F238E27FC236}">
                  <a16:creationId xmlns:a16="http://schemas.microsoft.com/office/drawing/2014/main" id="{929C4703-554D-A867-3AA2-099FC9B5CE9D}"/>
                </a:ext>
              </a:extLst>
            </p:cNvPr>
            <p:cNvSpPr txBox="1"/>
            <p:nvPr/>
          </p:nvSpPr>
          <p:spPr>
            <a:xfrm>
              <a:off x="5024982" y="5717616"/>
              <a:ext cx="347481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NRMM sector recommending hydrogen internal combustion engines for net zero, rather than fuel cells or batteries. Awareness that air quality performance must be much better than diesel. (Webster </a:t>
              </a:r>
              <a:r>
                <a:rPr lang="en-GB" sz="1000" i="1" dirty="0">
                  <a:solidFill>
                    <a:schemeClr val="bg1"/>
                  </a:solidFill>
                  <a:latin typeface="Avenir Book" panose="02000503020000020003" pitchFamily="2" charset="0"/>
                </a:rPr>
                <a:t>et al</a:t>
              </a:r>
              <a:r>
                <a:rPr lang="en-GB" sz="1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. 2024 / JCB)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727583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FC6A01C3-40B7-2EE8-746A-25617915D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094" y="278183"/>
            <a:ext cx="8228013" cy="312738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Taking a more targeted approach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5" name="Picture 4" descr="A graph showing different colored lines&#10;&#10;Description automatically generated">
            <a:extLst>
              <a:ext uri="{FF2B5EF4-FFF2-40B4-BE49-F238E27FC236}">
                <a16:creationId xmlns:a16="http://schemas.microsoft.com/office/drawing/2014/main" id="{FAA8C943-24D1-9DF8-A7FA-383E8595D25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09" y="881744"/>
            <a:ext cx="1897981" cy="12274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1AB8EE8-742E-6BB8-EC2C-A6061BC5B638}"/>
              </a:ext>
            </a:extLst>
          </p:cNvPr>
          <p:cNvSpPr txBox="1"/>
          <p:nvPr/>
        </p:nvSpPr>
        <p:spPr>
          <a:xfrm>
            <a:off x="2044869" y="956861"/>
            <a:ext cx="70032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Reducing sectoral emissions top-down has worked well historically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Principle of ‘a rising tide lifts all boats’ for air quality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Does little to address structural disparities in where people and emissions are located.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C9EDD68-1A16-678F-F231-F099489822CE}"/>
              </a:ext>
            </a:extLst>
          </p:cNvPr>
          <p:cNvGrpSpPr/>
          <p:nvPr/>
        </p:nvGrpSpPr>
        <p:grpSpPr>
          <a:xfrm>
            <a:off x="246737" y="2555118"/>
            <a:ext cx="8801398" cy="3937613"/>
            <a:chOff x="246737" y="2555118"/>
            <a:chExt cx="8801398" cy="393761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2E6D26C-A16D-AB5C-0C52-297D25F83430}"/>
                </a:ext>
              </a:extLst>
            </p:cNvPr>
            <p:cNvSpPr txBox="1"/>
            <p:nvPr/>
          </p:nvSpPr>
          <p:spPr>
            <a:xfrm>
              <a:off x="246737" y="2555118"/>
              <a:ext cx="804923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Avenir Book" panose="02000503020000020003" pitchFamily="2" charset="0"/>
                </a:rPr>
                <a:t>The Defra Air Quality Expert group have recently completed a report considering this issue and implications for future policy </a:t>
              </a:r>
            </a:p>
          </p:txBody>
        </p:sp>
        <p:pic>
          <p:nvPicPr>
            <p:cNvPr id="9" name="Picture 8" descr="A green and orange map&#10;&#10;Description automatically generated">
              <a:extLst>
                <a:ext uri="{FF2B5EF4-FFF2-40B4-BE49-F238E27FC236}">
                  <a16:creationId xmlns:a16="http://schemas.microsoft.com/office/drawing/2014/main" id="{E7B76C3E-6048-3886-CCAA-B709FF33DE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46737" y="3362633"/>
              <a:ext cx="2209637" cy="3112421"/>
            </a:xfrm>
            <a:prstGeom prst="rect">
              <a:avLst/>
            </a:prstGeom>
          </p:spPr>
        </p:pic>
        <p:pic>
          <p:nvPicPr>
            <p:cNvPr id="12" name="Picture 11" descr="A map of the united kingdom&#10;&#10;Description automatically generated">
              <a:extLst>
                <a:ext uri="{FF2B5EF4-FFF2-40B4-BE49-F238E27FC236}">
                  <a16:creationId xmlns:a16="http://schemas.microsoft.com/office/drawing/2014/main" id="{C1B1BC6A-EAC9-38C3-BB02-9283E7453C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2600000" y="3362633"/>
              <a:ext cx="1920381" cy="313009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2177F17-3227-BB68-F78F-00313DA653BF}"/>
                </a:ext>
              </a:extLst>
            </p:cNvPr>
            <p:cNvSpPr txBox="1"/>
            <p:nvPr/>
          </p:nvSpPr>
          <p:spPr>
            <a:xfrm>
              <a:off x="4778476" y="3987799"/>
              <a:ext cx="4269659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Where you live in the UK has a profound influence over the air quality you experience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Some disparity is driven by meteorology and closeness to transboundary sources.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Some is driven by where communities live and where as a society we chose to locate our emissions.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4986762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a number of particles&#10;&#10;Description automatically generated">
            <a:extLst>
              <a:ext uri="{FF2B5EF4-FFF2-40B4-BE49-F238E27FC236}">
                <a16:creationId xmlns:a16="http://schemas.microsoft.com/office/drawing/2014/main" id="{E81FB7DA-B96A-439D-D0AF-78E5080B043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6632" y="1188129"/>
            <a:ext cx="3076794" cy="26237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A graph of a graph of gas emissions&#10;&#10;Description automatically generated with medium confidence">
            <a:extLst>
              <a:ext uri="{FF2B5EF4-FFF2-40B4-BE49-F238E27FC236}">
                <a16:creationId xmlns:a16="http://schemas.microsoft.com/office/drawing/2014/main" id="{5CDE0A32-880F-54C1-44FC-B45BFCF7A0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572000" y="1188129"/>
            <a:ext cx="3158024" cy="26237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A4FA7DE-EBFD-8E7F-C896-431601768DF0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Taking a more targeted approach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0D220E-8F22-011E-467B-9847A532C999}"/>
              </a:ext>
            </a:extLst>
          </p:cNvPr>
          <p:cNvSpPr txBox="1"/>
          <p:nvPr/>
        </p:nvSpPr>
        <p:spPr>
          <a:xfrm>
            <a:off x="363094" y="627915"/>
            <a:ext cx="8228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There is a relatively loose overall association between the concentration of NO</a:t>
            </a:r>
            <a:r>
              <a:rPr lang="en-GB" sz="1400" baseline="-25000" dirty="0">
                <a:solidFill>
                  <a:schemeClr val="bg1"/>
                </a:solidFill>
                <a:latin typeface="Avenir Book" panose="02000503020000020003" pitchFamily="2" charset="0"/>
              </a:rPr>
              <a:t>2</a:t>
            </a: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 and PM</a:t>
            </a:r>
            <a:r>
              <a:rPr lang="en-GB" sz="1400" baseline="-25000" dirty="0">
                <a:solidFill>
                  <a:schemeClr val="bg1"/>
                </a:solidFill>
                <a:latin typeface="Avenir Book" panose="02000503020000020003" pitchFamily="2" charset="0"/>
              </a:rPr>
              <a:t>2.5</a:t>
            </a:r>
            <a:r>
              <a:rPr lang="en-GB" sz="1400" dirty="0">
                <a:solidFill>
                  <a:schemeClr val="bg1"/>
                </a:solidFill>
                <a:latin typeface="Avenir Book" panose="02000503020000020003" pitchFamily="2" charset="0"/>
              </a:rPr>
              <a:t> in air and the total emissions in your (1 km x 1km) neighbourhood.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88A92AF-D674-4D41-E922-1C21157C818E}"/>
              </a:ext>
            </a:extLst>
          </p:cNvPr>
          <p:cNvGrpSpPr/>
          <p:nvPr/>
        </p:nvGrpSpPr>
        <p:grpSpPr>
          <a:xfrm>
            <a:off x="289352" y="4048007"/>
            <a:ext cx="8714539" cy="2432800"/>
            <a:chOff x="289352" y="4048007"/>
            <a:chExt cx="8714539" cy="24328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DA86D6D9-B34F-A0B0-0C0F-4F7D17AD7B3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9352" y="4048007"/>
              <a:ext cx="5145429" cy="2432800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696C23EE-CE15-9498-EEA4-31F690A1643C}"/>
                </a:ext>
              </a:extLst>
            </p:cNvPr>
            <p:cNvSpPr txBox="1"/>
            <p:nvPr/>
          </p:nvSpPr>
          <p:spPr>
            <a:xfrm>
              <a:off x="5523271" y="4256971"/>
              <a:ext cx="3480620" cy="189282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At the LSOA level, more derived communities experience, on average, higher local emissions of NO</a:t>
              </a:r>
              <a:r>
                <a:rPr lang="en-GB" sz="1400" baseline="-25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x</a:t>
              </a: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and PM</a:t>
              </a:r>
              <a:r>
                <a:rPr lang="en-GB" sz="1400" baseline="-250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2.5</a:t>
              </a: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 than less deprived communities. </a:t>
              </a:r>
            </a:p>
            <a:p>
              <a:pPr marL="342900" indent="-34290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en-GB" sz="1400" dirty="0">
                <a:solidFill>
                  <a:schemeClr val="bg1"/>
                </a:solidFill>
                <a:latin typeface="Avenir Book" panose="02000503020000020003" pitchFamily="2" charset="0"/>
              </a:endParaRPr>
            </a:p>
            <a:p>
              <a:pPr marL="342900" indent="-34290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n-GB" sz="1400" dirty="0">
                  <a:solidFill>
                    <a:schemeClr val="bg1"/>
                  </a:solidFill>
                  <a:latin typeface="Avenir Book" panose="02000503020000020003" pitchFamily="2" charset="0"/>
                </a:rPr>
                <a:t>Road transport, heating, industry, NRMM all contribute to the disparity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329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title="Inserting image...">
            <a:extLst>
              <a:ext uri="{FF2B5EF4-FFF2-40B4-BE49-F238E27FC236}">
                <a16:creationId xmlns:a16="http://schemas.microsoft.com/office/drawing/2014/main" id="{1C94B6D0-2671-A6C9-4EF5-B4005F94704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002" y="1855851"/>
            <a:ext cx="7958194" cy="278554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1F499AF9-C318-2460-513E-1806AF495DBD}"/>
              </a:ext>
            </a:extLst>
          </p:cNvPr>
          <p:cNvSpPr txBox="1">
            <a:spLocks/>
          </p:cNvSpPr>
          <p:nvPr/>
        </p:nvSpPr>
        <p:spPr>
          <a:xfrm>
            <a:off x="363093" y="249023"/>
            <a:ext cx="8228013" cy="312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rPr>
              <a:t>Taking a more targeted approach</a:t>
            </a:r>
            <a:endParaRPr lang="en-US" sz="2000" i="1" dirty="0">
              <a:solidFill>
                <a:schemeClr val="bg1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5130DF-A042-A4FB-7AEA-B9BB47877FDF}"/>
              </a:ext>
            </a:extLst>
          </p:cNvPr>
          <p:cNvSpPr txBox="1"/>
          <p:nvPr/>
        </p:nvSpPr>
        <p:spPr>
          <a:xfrm>
            <a:off x="399994" y="752168"/>
            <a:ext cx="8288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Avenir Book" panose="02000503020000020003" pitchFamily="2" charset="0"/>
              </a:rPr>
              <a:t>Minority ethnicity communities experience higher emissions than white British communities in their neighbourhoods, even after the effects of deprivation have been accounted for.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C05B13-C026-50A6-069F-1F53DE01A2E7}"/>
              </a:ext>
            </a:extLst>
          </p:cNvPr>
          <p:cNvSpPr txBox="1"/>
          <p:nvPr/>
        </p:nvSpPr>
        <p:spPr>
          <a:xfrm>
            <a:off x="259884" y="5245917"/>
            <a:ext cx="83312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venir Book" panose="02000503020000020003" pitchFamily="2" charset="0"/>
              </a:rPr>
              <a:t>Past policy approaches of sectoral technical emissions reductions may in the future have only limited impact in reducing air quality disparities that exist across the UK.</a:t>
            </a:r>
          </a:p>
        </p:txBody>
      </p:sp>
    </p:spTree>
    <p:extLst>
      <p:ext uri="{BB962C8B-B14F-4D97-AF65-F5344CB8AC3E}">
        <p14:creationId xmlns:p14="http://schemas.microsoft.com/office/powerpoint/2010/main" val="81400421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FA5D5B681A9448AC768FB392FD3065" ma:contentTypeVersion="15" ma:contentTypeDescription="Create a new document." ma:contentTypeScope="" ma:versionID="81f1ba3e6325d0bcb1f117699ce7b24b">
  <xsd:schema xmlns:xsd="http://www.w3.org/2001/XMLSchema" xmlns:xs="http://www.w3.org/2001/XMLSchema" xmlns:p="http://schemas.microsoft.com/office/2006/metadata/properties" xmlns:ns2="cd907308-bb66-4ba3-993f-9f65433d8c4f" xmlns:ns3="b1a74c4a-e200-403e-8a75-e855e2ea217c" targetNamespace="http://schemas.microsoft.com/office/2006/metadata/properties" ma:root="true" ma:fieldsID="fc2a7bba996d6089bbeb4eb27bd4a0df" ns2:_="" ns3:_="">
    <xsd:import namespace="cd907308-bb66-4ba3-993f-9f65433d8c4f"/>
    <xsd:import namespace="b1a74c4a-e200-403e-8a75-e855e2ea217c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OCR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07308-bb66-4ba3-993f-9f65433d8c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cbf2f534-9c3d-494b-83fb-768e807180c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74c4a-e200-403e-8a75-e855e2ea217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916449f-8d48-46c4-825d-8adcc00b2dd3}" ma:internalName="TaxCatchAll" ma:showField="CatchAllData" ma:web="b1a74c4a-e200-403e-8a75-e855e2ea21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a74c4a-e200-403e-8a75-e855e2ea217c" xsi:nil="true"/>
    <lcf76f155ced4ddcb4097134ff3c332f xmlns="cd907308-bb66-4ba3-993f-9f65433d8c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0ADB1D2-C922-499C-895F-F1E53E216030}"/>
</file>

<file path=customXml/itemProps2.xml><?xml version="1.0" encoding="utf-8"?>
<ds:datastoreItem xmlns:ds="http://schemas.openxmlformats.org/officeDocument/2006/customXml" ds:itemID="{C1CE23FE-1E90-4B45-910E-BA9EDA355F94}"/>
</file>

<file path=customXml/itemProps3.xml><?xml version="1.0" encoding="utf-8"?>
<ds:datastoreItem xmlns:ds="http://schemas.openxmlformats.org/officeDocument/2006/customXml" ds:itemID="{8E00A0AA-B52A-48BE-A9C2-D63A5369011D}"/>
</file>

<file path=docProps/app.xml><?xml version="1.0" encoding="utf-8"?>
<Properties xmlns="http://schemas.openxmlformats.org/officeDocument/2006/extended-properties" xmlns:vt="http://schemas.openxmlformats.org/officeDocument/2006/docPropsVTypes">
  <TotalTime>8254</TotalTime>
  <Words>1224</Words>
  <Application>Microsoft Office PowerPoint</Application>
  <PresentationFormat>On-screen Show (4:3)</PresentationFormat>
  <Paragraphs>136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Avenir Book</vt:lpstr>
      <vt:lpstr>Calibri</vt:lpstr>
      <vt:lpstr>Courier New</vt:lpstr>
      <vt:lpstr>Symbol</vt:lpstr>
      <vt:lpstr>Office Theme</vt:lpstr>
      <vt:lpstr>PowerPoint Presentation</vt:lpstr>
      <vt:lpstr>Adaption and transformation </vt:lpstr>
      <vt:lpstr>PowerPoint Presentation</vt:lpstr>
      <vt:lpstr>PowerPoint Presentation</vt:lpstr>
      <vt:lpstr> </vt:lpstr>
      <vt:lpstr>PowerPoint Presentation</vt:lpstr>
      <vt:lpstr>Taking a more targeted approach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to regulate and control?  A chicken and egg problem</vt:lpstr>
      <vt:lpstr>PowerPoint Presentation</vt:lpstr>
    </vt:vector>
  </TitlesOfParts>
  <Company>NCAS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Alastair Lewis</dc:creator>
  <cp:lastModifiedBy>Sonia Emslie</cp:lastModifiedBy>
  <cp:revision>228</cp:revision>
  <cp:lastPrinted>2015-06-03T08:56:50Z</cp:lastPrinted>
  <dcterms:created xsi:type="dcterms:W3CDTF">2014-11-14T09:33:37Z</dcterms:created>
  <dcterms:modified xsi:type="dcterms:W3CDTF">2024-09-30T11:27:46Z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0x0101002FFA5D5B681A9448AC768FB392FD3065</vt:lpwstr>
  </property>
  <property fmtid="{D5CDD505-2E9C-101B-9397-08002B2CF9AE}" name="NXPowerLiteLastOptimized" pid="3">
    <vt:lpwstr>760691</vt:lpwstr>
  </property>
  <property fmtid="{D5CDD505-2E9C-101B-9397-08002B2CF9AE}" name="NXPowerLiteSettings" pid="4">
    <vt:lpwstr>F7000400038000</vt:lpwstr>
  </property>
  <property fmtid="{D5CDD505-2E9C-101B-9397-08002B2CF9AE}" name="NXPowerLiteVersion" pid="5">
    <vt:lpwstr>S10.3.0</vt:lpwstr>
  </property>
</Properties>
</file>