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963" r:id="rId3"/>
    <p:sldId id="1293" r:id="rId4"/>
    <p:sldId id="1292" r:id="rId5"/>
    <p:sldId id="1291" r:id="rId6"/>
    <p:sldId id="445" r:id="rId7"/>
    <p:sldId id="446" r:id="rId8"/>
    <p:sldId id="1294" r:id="rId9"/>
    <p:sldId id="2145707589" r:id="rId10"/>
    <p:sldId id="259" r:id="rId11"/>
    <p:sldId id="1299" r:id="rId12"/>
    <p:sldId id="2145707658" r:id="rId13"/>
    <p:sldId id="1309" r:id="rId14"/>
    <p:sldId id="2145707637" r:id="rId15"/>
    <p:sldId id="1343" r:id="rId16"/>
    <p:sldId id="266" r:id="rId17"/>
    <p:sldId id="965" r:id="rId18"/>
    <p:sldId id="986" r:id="rId19"/>
    <p:sldId id="265" r:id="rId20"/>
    <p:sldId id="264" r:id="rId21"/>
    <p:sldId id="973" r:id="rId22"/>
    <p:sldId id="976" r:id="rId23"/>
    <p:sldId id="2145707585" r:id="rId24"/>
    <p:sldId id="2145707659" r:id="rId25"/>
    <p:sldId id="262" r:id="rId26"/>
    <p:sldId id="2145707561" r:id="rId27"/>
    <p:sldId id="134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2" autoAdjust="0"/>
    <p:restoredTop sz="92653" autoAdjust="0"/>
  </p:normalViewPr>
  <p:slideViewPr>
    <p:cSldViewPr snapToGrid="0">
      <p:cViewPr varScale="1">
        <p:scale>
          <a:sx n="62" d="100"/>
          <a:sy n="62" d="100"/>
        </p:scale>
        <p:origin x="10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mmy\Desktop\Current%20work\Marmot\Poverty\In-work-poverty-by-reg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Sheet2!$I$3</c:f>
              <c:strCache>
                <c:ptCount val="1"/>
                <c:pt idx="0">
                  <c:v>Children in relative income poverty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Sheet2!$H$4:$H$13</c:f>
              <c:strCache>
                <c:ptCount val="10"/>
                <c:pt idx="0">
                  <c:v>Colombia</c:v>
                </c:pt>
                <c:pt idx="1">
                  <c:v>United States</c:v>
                </c:pt>
                <c:pt idx="2">
                  <c:v>Italy</c:v>
                </c:pt>
                <c:pt idx="3">
                  <c:v>United Kingdom</c:v>
                </c:pt>
                <c:pt idx="4">
                  <c:v>Portugal</c:v>
                </c:pt>
                <c:pt idx="5">
                  <c:v>Switzerland</c:v>
                </c:pt>
                <c:pt idx="6">
                  <c:v>Australia</c:v>
                </c:pt>
                <c:pt idx="7">
                  <c:v>Germany</c:v>
                </c:pt>
                <c:pt idx="8">
                  <c:v>Norway</c:v>
                </c:pt>
                <c:pt idx="9">
                  <c:v>Denmark</c:v>
                </c:pt>
              </c:strCache>
            </c:strRef>
          </c:cat>
          <c:val>
            <c:numRef>
              <c:f>Sheet2!$I$4:$I$13</c:f>
              <c:numCache>
                <c:formatCode>General</c:formatCode>
                <c:ptCount val="10"/>
                <c:pt idx="0">
                  <c:v>35.799999999999997</c:v>
                </c:pt>
                <c:pt idx="1">
                  <c:v>26.2</c:v>
                </c:pt>
                <c:pt idx="2">
                  <c:v>25.5</c:v>
                </c:pt>
                <c:pt idx="3">
                  <c:v>20.7</c:v>
                </c:pt>
                <c:pt idx="4">
                  <c:v>19.3</c:v>
                </c:pt>
                <c:pt idx="5">
                  <c:v>18.100000000000001</c:v>
                </c:pt>
                <c:pt idx="6">
                  <c:v>17.100000000000001</c:v>
                </c:pt>
                <c:pt idx="7">
                  <c:v>15.5</c:v>
                </c:pt>
                <c:pt idx="8">
                  <c:v>12</c:v>
                </c:pt>
                <c:pt idx="9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2C-4422-81B4-DBC614126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55308784"/>
        <c:axId val="629326816"/>
      </c:barChart>
      <c:catAx>
        <c:axId val="85530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326816"/>
        <c:crosses val="autoZero"/>
        <c:auto val="1"/>
        <c:lblAlgn val="ctr"/>
        <c:lblOffset val="100"/>
        <c:noMultiLvlLbl val="0"/>
      </c:catAx>
      <c:valAx>
        <c:axId val="6293268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0" i="0" u="none" strike="noStrike" kern="1200" spc="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Children in relative income poverty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530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Sheet1!$J$3</c:f>
              <c:strCache>
                <c:ptCount val="1"/>
                <c:pt idx="0">
                  <c:v>Proportional change in child income poverty rate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Sheet1!$I$4:$I$15</c:f>
              <c:strCache>
                <c:ptCount val="12"/>
                <c:pt idx="0">
                  <c:v>United Kingdom</c:v>
                </c:pt>
                <c:pt idx="1">
                  <c:v>Norway</c:v>
                </c:pt>
                <c:pt idx="2">
                  <c:v>France</c:v>
                </c:pt>
                <c:pt idx="3">
                  <c:v>Germany</c:v>
                </c:pt>
                <c:pt idx="4">
                  <c:v>Australia</c:v>
                </c:pt>
                <c:pt idx="5">
                  <c:v>Italy</c:v>
                </c:pt>
                <c:pt idx="6">
                  <c:v>United States</c:v>
                </c:pt>
                <c:pt idx="7">
                  <c:v>Mexico</c:v>
                </c:pt>
                <c:pt idx="8">
                  <c:v>New Zealand</c:v>
                </c:pt>
                <c:pt idx="9">
                  <c:v>Ireland</c:v>
                </c:pt>
                <c:pt idx="10">
                  <c:v>Canada</c:v>
                </c:pt>
                <c:pt idx="11">
                  <c:v>Poland</c:v>
                </c:pt>
              </c:strCache>
            </c:strRef>
          </c:cat>
          <c:val>
            <c:numRef>
              <c:f>Sheet1!$J$4:$J$15</c:f>
              <c:numCache>
                <c:formatCode>General</c:formatCode>
                <c:ptCount val="12"/>
                <c:pt idx="0">
                  <c:v>11</c:v>
                </c:pt>
                <c:pt idx="1">
                  <c:v>10</c:v>
                </c:pt>
                <c:pt idx="2">
                  <c:v>10</c:v>
                </c:pt>
                <c:pt idx="3">
                  <c:v>5</c:v>
                </c:pt>
                <c:pt idx="4">
                  <c:v>2</c:v>
                </c:pt>
                <c:pt idx="5">
                  <c:v>-1</c:v>
                </c:pt>
                <c:pt idx="6">
                  <c:v>-7</c:v>
                </c:pt>
                <c:pt idx="7">
                  <c:v>-8</c:v>
                </c:pt>
                <c:pt idx="8">
                  <c:v>-12</c:v>
                </c:pt>
                <c:pt idx="9">
                  <c:v>-19</c:v>
                </c:pt>
                <c:pt idx="10">
                  <c:v>-23</c:v>
                </c:pt>
                <c:pt idx="11">
                  <c:v>-38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B3-4769-8CC3-D87BB2719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28583632"/>
        <c:axId val="624060272"/>
      </c:barChart>
      <c:catAx>
        <c:axId val="828583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060272"/>
        <c:crosses val="autoZero"/>
        <c:auto val="1"/>
        <c:lblAlgn val="ctr"/>
        <c:lblOffset val="100"/>
        <c:noMultiLvlLbl val="0"/>
      </c:catAx>
      <c:valAx>
        <c:axId val="624060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spc="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Proportional change in child income poverty rate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58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Percent</a:t>
            </a:r>
          </a:p>
        </c:rich>
      </c:tx>
      <c:layout>
        <c:manualLayout>
          <c:xMode val="edge"/>
          <c:yMode val="edge"/>
          <c:x val="8.4352865250539068E-3"/>
          <c:y val="7.118445344775679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'Working-age'!$M$9</c:f>
              <c:strCache>
                <c:ptCount val="1"/>
                <c:pt idx="0">
                  <c:v>South West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'Working-age'!$Q$9:$R$9</c:f>
              <c:numCache>
                <c:formatCode>General</c:formatCode>
                <c:ptCount val="2"/>
                <c:pt idx="0">
                  <c:v>71.732913707447892</c:v>
                </c:pt>
                <c:pt idx="1">
                  <c:v>71.408741447922012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6E0-47ED-B486-D9756B62C05F}"/>
            </c:ext>
          </c:extLst>
        </c:ser>
        <c:ser>
          <c:idx val="4"/>
          <c:order val="1"/>
          <c:tx>
            <c:strRef>
              <c:f>'Working-age'!$M$10</c:f>
              <c:strCache>
                <c:ptCount val="1"/>
                <c:pt idx="0">
                  <c:v>East of England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'Working-age'!$Q$10:$R$10</c:f>
              <c:numCache>
                <c:formatCode>General</c:formatCode>
                <c:ptCount val="2"/>
                <c:pt idx="0">
                  <c:v>70.465906743816404</c:v>
                </c:pt>
                <c:pt idx="1">
                  <c:v>73.757488868378616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6E0-47ED-B486-D9756B62C05F}"/>
            </c:ext>
          </c:extLst>
        </c:ser>
        <c:ser>
          <c:idx val="5"/>
          <c:order val="2"/>
          <c:tx>
            <c:strRef>
              <c:f>'Working-age'!$M$11</c:f>
              <c:strCache>
                <c:ptCount val="1"/>
                <c:pt idx="0">
                  <c:v>South East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'Working-age'!$Q$11:$R$11</c:f>
              <c:numCache>
                <c:formatCode>General</c:formatCode>
                <c:ptCount val="2"/>
                <c:pt idx="0">
                  <c:v>68.548929397622274</c:v>
                </c:pt>
                <c:pt idx="1">
                  <c:v>71.428949000163101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6E0-47ED-B486-D9756B62C05F}"/>
            </c:ext>
          </c:extLst>
        </c:ser>
        <c:ser>
          <c:idx val="6"/>
          <c:order val="3"/>
          <c:tx>
            <c:strRef>
              <c:f>'Working-age'!$M$12</c:f>
              <c:strCache>
                <c:ptCount val="1"/>
                <c:pt idx="0">
                  <c:v>East Midlands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'Working-age'!$Q$12:$R$12</c:f>
              <c:numCache>
                <c:formatCode>General</c:formatCode>
                <c:ptCount val="2"/>
                <c:pt idx="0">
                  <c:v>65.932132198518843</c:v>
                </c:pt>
                <c:pt idx="1">
                  <c:v>67.414258084518963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6E0-47ED-B486-D9756B62C05F}"/>
            </c:ext>
          </c:extLst>
        </c:ser>
        <c:ser>
          <c:idx val="7"/>
          <c:order val="4"/>
          <c:tx>
            <c:strRef>
              <c:f>'Working-age'!$M$13</c:f>
              <c:strCache>
                <c:ptCount val="1"/>
                <c:pt idx="0">
                  <c:v>West Midlands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'Working-age'!$Q$13:$R$13</c:f>
              <c:numCache>
                <c:formatCode>General</c:formatCode>
                <c:ptCount val="2"/>
                <c:pt idx="0">
                  <c:v>66.173277682996172</c:v>
                </c:pt>
                <c:pt idx="1">
                  <c:v>66.498068929163637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D6E0-47ED-B486-D9756B62C05F}"/>
            </c:ext>
          </c:extLst>
        </c:ser>
        <c:ser>
          <c:idx val="8"/>
          <c:order val="5"/>
          <c:tx>
            <c:strRef>
              <c:f>'Working-age'!$M$14</c:f>
              <c:strCache>
                <c:ptCount val="1"/>
                <c:pt idx="0">
                  <c:v>North West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'Working-age'!$Q$14:$R$14</c:f>
              <c:numCache>
                <c:formatCode>General</c:formatCode>
                <c:ptCount val="2"/>
                <c:pt idx="0">
                  <c:v>65.496960896558789</c:v>
                </c:pt>
                <c:pt idx="1">
                  <c:v>64.599251494623388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D6E0-47ED-B486-D9756B62C05F}"/>
            </c:ext>
          </c:extLst>
        </c:ser>
        <c:ser>
          <c:idx val="9"/>
          <c:order val="6"/>
          <c:tx>
            <c:strRef>
              <c:f>'Working-age'!$M$15</c:f>
              <c:strCache>
                <c:ptCount val="1"/>
                <c:pt idx="0">
                  <c:v>London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'Working-age'!$Q$15:$R$15</c:f>
              <c:numCache>
                <c:formatCode>General</c:formatCode>
                <c:ptCount val="2"/>
                <c:pt idx="0">
                  <c:v>64.724763045661689</c:v>
                </c:pt>
                <c:pt idx="1">
                  <c:v>72.920909337225666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D6E0-47ED-B486-D9756B62C05F}"/>
            </c:ext>
          </c:extLst>
        </c:ser>
        <c:ser>
          <c:idx val="0"/>
          <c:order val="7"/>
          <c:tx>
            <c:strRef>
              <c:f>'Working-age'!$M$16</c:f>
              <c:strCache>
                <c:ptCount val="1"/>
                <c:pt idx="0">
                  <c:v>Yorkshire and the Humber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'Working-age'!$Q$16:$R$16</c:f>
              <c:numCache>
                <c:formatCode>General</c:formatCode>
                <c:ptCount val="2"/>
                <c:pt idx="0">
                  <c:v>64.940993531848193</c:v>
                </c:pt>
                <c:pt idx="1">
                  <c:v>64.958237452550549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7-D6E0-47ED-B486-D9756B62C05F}"/>
            </c:ext>
          </c:extLst>
        </c:ser>
        <c:ser>
          <c:idx val="1"/>
          <c:order val="8"/>
          <c:tx>
            <c:strRef>
              <c:f>'Working-age'!$M$17</c:f>
              <c:strCache>
                <c:ptCount val="1"/>
                <c:pt idx="0">
                  <c:v>United Kingdom</c:v>
                </c:pt>
              </c:strCache>
            </c:strRef>
          </c:tx>
          <c:spPr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'Working-age'!$Q$17:$R$17</c:f>
              <c:numCache>
                <c:formatCode>General</c:formatCode>
                <c:ptCount val="2"/>
                <c:pt idx="0">
                  <c:v>65.488732100190958</c:v>
                </c:pt>
                <c:pt idx="1">
                  <c:v>67.833598455882651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D6E0-47ED-B486-D9756B62C05F}"/>
            </c:ext>
          </c:extLst>
        </c:ser>
        <c:ser>
          <c:idx val="2"/>
          <c:order val="9"/>
          <c:tx>
            <c:strRef>
              <c:f>'Working-age'!$M$18</c:f>
              <c:strCache>
                <c:ptCount val="1"/>
                <c:pt idx="0">
                  <c:v>North East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'Working-age'!$Q$8:$R$8</c:f>
              <c:strCache>
                <c:ptCount val="2"/>
                <c:pt idx="0">
                  <c:v>BHC, Working families</c:v>
                </c:pt>
                <c:pt idx="1">
                  <c:v>AHC, Working families</c:v>
                </c:pt>
              </c:strCache>
              <c:extLst/>
            </c:strRef>
          </c:cat>
          <c:val>
            <c:numRef>
              <c:f>'Working-age'!$Q$18:$R$18</c:f>
              <c:numCache>
                <c:formatCode>General</c:formatCode>
                <c:ptCount val="2"/>
                <c:pt idx="0">
                  <c:v>62.541548762092432</c:v>
                </c:pt>
                <c:pt idx="1">
                  <c:v>62.645971344264076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9-D6E0-47ED-B486-D9756B62C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1374959"/>
        <c:axId val="261373039"/>
      </c:barChart>
      <c:catAx>
        <c:axId val="26137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373039"/>
        <c:crosses val="autoZero"/>
        <c:auto val="1"/>
        <c:lblAlgn val="ctr"/>
        <c:lblOffset val="100"/>
        <c:noMultiLvlLbl val="0"/>
      </c:catAx>
      <c:valAx>
        <c:axId val="261373039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137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C79B9-632A-4F0E-BD1B-8501F02E3A82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B9AB8-A870-40E9-A892-CE6EBD849F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8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B9AB8-A870-40E9-A892-CE6EBD849F4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03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DB87BC-6531-CC4E-8DB7-9433C23C92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1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Source:</a:t>
            </a:r>
            <a:r>
              <a:rPr lang="en-GB" sz="1800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UNICEF </a:t>
            </a:r>
            <a:r>
              <a:rPr lang="en-GB" sz="1800" b="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Innocenti</a:t>
            </a:r>
            <a:r>
              <a:rPr lang="en-GB" sz="1800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; see the Technical Annex of Report Card 18: Child Poverty in the Midst of Wealth for details.</a:t>
            </a:r>
            <a:r>
              <a:rPr lang="en-GB" dirty="0"/>
              <a:t> </a:t>
            </a:r>
            <a:r>
              <a:rPr lang="en-GB" sz="1800" b="1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Note:</a:t>
            </a:r>
            <a:r>
              <a:rPr lang="en-GB" sz="1800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The data for 2014 included figures from 2012–2014 and data from 2021 included figures from 2019–2021.</a:t>
            </a: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779AB-C855-4FA4-9471-D3F5E1B23F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978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d198ea389b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4" name="Google Shape;184;g2d198ea389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64356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media/image2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media/image3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8093B5-9521-E27D-A70D-9F3C1D5B0DDB}"/>
              </a:ext>
            </a:extLst>
          </p:cNvPr>
          <p:cNvSpPr/>
          <p:nvPr userDrawn="1"/>
        </p:nvSpPr>
        <p:spPr>
          <a:xfrm>
            <a:off x="-1" y="0"/>
            <a:ext cx="12192001" cy="6862179"/>
          </a:xfrm>
          <a:prstGeom prst="rect">
            <a:avLst/>
          </a:prstGeom>
          <a:gradFill flip="none" rotWithShape="1">
            <a:gsLst>
              <a:gs pos="31000">
                <a:schemeClr val="accent1">
                  <a:alpha val="20000"/>
                </a:schemeClr>
              </a:gs>
              <a:gs pos="100000">
                <a:schemeClr val="accent2">
                  <a:lumMod val="99852"/>
                  <a:alpha val="14363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489634F-1442-C0F7-BBF1-FDB1569D4392}"/>
              </a:ext>
            </a:extLst>
          </p:cNvPr>
          <p:cNvSpPr/>
          <p:nvPr userDrawn="1"/>
        </p:nvSpPr>
        <p:spPr>
          <a:xfrm>
            <a:off x="252734" y="0"/>
            <a:ext cx="7402322" cy="1805368"/>
          </a:xfrm>
          <a:custGeom>
            <a:avLst/>
            <a:gdLst>
              <a:gd name="connsiteX0" fmla="*/ 64 w 7402322"/>
              <a:gd name="connsiteY0" fmla="*/ 1805369 h 1805368"/>
              <a:gd name="connsiteX1" fmla="*/ 7402323 w 7402322"/>
              <a:gd name="connsiteY1" fmla="*/ 563245 h 1805368"/>
              <a:gd name="connsiteX2" fmla="*/ 6948678 w 7402322"/>
              <a:gd name="connsiteY2" fmla="*/ 0 h 1805368"/>
              <a:gd name="connsiteX3" fmla="*/ 1042924 w 7402322"/>
              <a:gd name="connsiteY3" fmla="*/ 0 h 1805368"/>
              <a:gd name="connsiteX4" fmla="*/ 0 w 7402322"/>
              <a:gd name="connsiteY4" fmla="*/ 1805369 h 180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322" h="1805368">
                <a:moveTo>
                  <a:pt x="64" y="1805369"/>
                </a:moveTo>
                <a:lnTo>
                  <a:pt x="7402323" y="563245"/>
                </a:lnTo>
                <a:cubicBezTo>
                  <a:pt x="7265988" y="362268"/>
                  <a:pt x="7114096" y="173927"/>
                  <a:pt x="6948678" y="0"/>
                </a:cubicBezTo>
                <a:lnTo>
                  <a:pt x="1042924" y="0"/>
                </a:lnTo>
                <a:cubicBezTo>
                  <a:pt x="569277" y="498094"/>
                  <a:pt x="207201" y="1115124"/>
                  <a:pt x="0" y="1805369"/>
                </a:cubicBezTo>
                <a:close/>
              </a:path>
            </a:pathLst>
          </a:custGeom>
          <a:solidFill>
            <a:schemeClr val="accent2">
              <a:alpha val="2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A400D88-4ADA-9359-11FE-C1AEC28EDAFF}"/>
              </a:ext>
            </a:extLst>
          </p:cNvPr>
          <p:cNvSpPr/>
          <p:nvPr userDrawn="1"/>
        </p:nvSpPr>
        <p:spPr>
          <a:xfrm>
            <a:off x="56139" y="1079372"/>
            <a:ext cx="7258304" cy="4144454"/>
          </a:xfrm>
          <a:custGeom>
            <a:avLst/>
            <a:gdLst>
              <a:gd name="connsiteX0" fmla="*/ 0 w 7258304"/>
              <a:gd name="connsiteY0" fmla="*/ 2073466 h 4144454"/>
              <a:gd name="connsiteX1" fmla="*/ 482981 w 7258304"/>
              <a:gd name="connsiteY1" fmla="*/ 4144455 h 4144454"/>
              <a:gd name="connsiteX2" fmla="*/ 7258304 w 7258304"/>
              <a:gd name="connsiteY2" fmla="*/ 0 h 4144454"/>
              <a:gd name="connsiteX3" fmla="*/ 80455 w 7258304"/>
              <a:gd name="connsiteY3" fmla="*/ 1204532 h 4144454"/>
              <a:gd name="connsiteX4" fmla="*/ 0 w 7258304"/>
              <a:gd name="connsiteY4" fmla="*/ 2073466 h 414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8304" h="4144454">
                <a:moveTo>
                  <a:pt x="0" y="2073466"/>
                </a:moveTo>
                <a:cubicBezTo>
                  <a:pt x="0" y="2821432"/>
                  <a:pt x="174752" y="3526028"/>
                  <a:pt x="482981" y="4144455"/>
                </a:cubicBezTo>
                <a:lnTo>
                  <a:pt x="7258304" y="0"/>
                </a:lnTo>
                <a:lnTo>
                  <a:pt x="80455" y="1204532"/>
                </a:lnTo>
                <a:cubicBezTo>
                  <a:pt x="27813" y="1485583"/>
                  <a:pt x="0" y="1776095"/>
                  <a:pt x="0" y="2073466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14BB219-8965-AACE-B082-54A62D6CD420}"/>
              </a:ext>
            </a:extLst>
          </p:cNvPr>
          <p:cNvSpPr/>
          <p:nvPr userDrawn="1"/>
        </p:nvSpPr>
        <p:spPr>
          <a:xfrm>
            <a:off x="757940" y="1501711"/>
            <a:ext cx="6721855" cy="5356288"/>
          </a:xfrm>
          <a:custGeom>
            <a:avLst/>
            <a:gdLst>
              <a:gd name="connsiteX0" fmla="*/ 6721856 w 6721855"/>
              <a:gd name="connsiteY0" fmla="*/ 0 h 5356288"/>
              <a:gd name="connsiteX1" fmla="*/ 0 w 6721855"/>
              <a:gd name="connsiteY1" fmla="*/ 4111752 h 5356288"/>
              <a:gd name="connsiteX2" fmla="*/ 1177862 w 6721855"/>
              <a:gd name="connsiteY2" fmla="*/ 5356289 h 5356288"/>
              <a:gd name="connsiteX3" fmla="*/ 2327148 w 6721855"/>
              <a:gd name="connsiteY3" fmla="*/ 5356289 h 5356288"/>
              <a:gd name="connsiteX4" fmla="*/ 6721856 w 6721855"/>
              <a:gd name="connsiteY4" fmla="*/ 0 h 53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1855" h="5356288">
                <a:moveTo>
                  <a:pt x="6721856" y="0"/>
                </a:moveTo>
                <a:lnTo>
                  <a:pt x="0" y="4111752"/>
                </a:lnTo>
                <a:cubicBezTo>
                  <a:pt x="310388" y="4605020"/>
                  <a:pt x="711391" y="5028756"/>
                  <a:pt x="1177862" y="5356289"/>
                </a:cubicBezTo>
                <a:lnTo>
                  <a:pt x="2327148" y="5356289"/>
                </a:lnTo>
                <a:lnTo>
                  <a:pt x="6721856" y="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1C3F645-B82C-6603-35C0-D458046AE045}"/>
              </a:ext>
            </a:extLst>
          </p:cNvPr>
          <p:cNvSpPr/>
          <p:nvPr userDrawn="1"/>
        </p:nvSpPr>
        <p:spPr>
          <a:xfrm>
            <a:off x="3627080" y="1424662"/>
            <a:ext cx="4789042" cy="5434901"/>
          </a:xfrm>
          <a:custGeom>
            <a:avLst/>
            <a:gdLst>
              <a:gd name="connsiteX0" fmla="*/ 4789043 w 4789042"/>
              <a:gd name="connsiteY0" fmla="*/ 1729740 h 5434901"/>
              <a:gd name="connsiteX1" fmla="*/ 4459225 w 4789042"/>
              <a:gd name="connsiteY1" fmla="*/ 0 h 5434901"/>
              <a:gd name="connsiteX2" fmla="*/ 0 w 4789042"/>
              <a:gd name="connsiteY2" fmla="*/ 5434902 h 5434901"/>
              <a:gd name="connsiteX3" fmla="*/ 2909634 w 4789042"/>
              <a:gd name="connsiteY3" fmla="*/ 5434902 h 5434901"/>
              <a:gd name="connsiteX4" fmla="*/ 4789043 w 4789042"/>
              <a:gd name="connsiteY4" fmla="*/ 1729740 h 543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042" h="5434901">
                <a:moveTo>
                  <a:pt x="4789043" y="1729740"/>
                </a:moveTo>
                <a:cubicBezTo>
                  <a:pt x="4789043" y="1116140"/>
                  <a:pt x="4671632" y="531622"/>
                  <a:pt x="4459225" y="0"/>
                </a:cubicBezTo>
                <a:lnTo>
                  <a:pt x="0" y="5434902"/>
                </a:lnTo>
                <a:lnTo>
                  <a:pt x="2909634" y="5434902"/>
                </a:lnTo>
                <a:cubicBezTo>
                  <a:pt x="4042220" y="4639628"/>
                  <a:pt x="4789043" y="3277108"/>
                  <a:pt x="4789043" y="1729740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F9068C-8525-481D-6569-B62E91E3B4E7}"/>
              </a:ext>
            </a:extLst>
          </p:cNvPr>
          <p:cNvSpPr/>
          <p:nvPr userDrawn="1"/>
        </p:nvSpPr>
        <p:spPr>
          <a:xfrm flipV="1">
            <a:off x="-1" y="-19892"/>
            <a:ext cx="12192001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E11-1215-D576-5116-2C5C4BEF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D3C8D-346E-095E-2862-3C225FFC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0EBA3A6-1974-F396-F7CD-871997ABB617}"/>
              </a:ext>
            </a:extLst>
          </p:cNvPr>
          <p:cNvSpPr/>
          <p:nvPr/>
        </p:nvSpPr>
        <p:spPr>
          <a:xfrm>
            <a:off x="9900729" y="979741"/>
            <a:ext cx="2222" cy="1778"/>
          </a:xfrm>
          <a:custGeom>
            <a:avLst/>
            <a:gdLst>
              <a:gd name="connsiteX0" fmla="*/ 2222 w 2222"/>
              <a:gd name="connsiteY0" fmla="*/ 0 h 1778"/>
              <a:gd name="connsiteX1" fmla="*/ 0 w 2222"/>
              <a:gd name="connsiteY1" fmla="*/ 381 h 1778"/>
              <a:gd name="connsiteX2" fmla="*/ 762 w 2222"/>
              <a:gd name="connsiteY2" fmla="*/ 1778 h 1778"/>
              <a:gd name="connsiteX3" fmla="*/ 2222 w 2222"/>
              <a:gd name="connsiteY3" fmla="*/ 0 h 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2" h="1778">
                <a:moveTo>
                  <a:pt x="2222" y="0"/>
                </a:moveTo>
                <a:lnTo>
                  <a:pt x="0" y="381"/>
                </a:lnTo>
                <a:cubicBezTo>
                  <a:pt x="253" y="826"/>
                  <a:pt x="508" y="1334"/>
                  <a:pt x="762" y="1778"/>
                </a:cubicBezTo>
                <a:lnTo>
                  <a:pt x="2222" y="0"/>
                </a:lnTo>
                <a:close/>
              </a:path>
            </a:pathLst>
          </a:custGeom>
          <a:solidFill>
            <a:srgbClr val="1D1D1B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56BC6-9DCC-57A5-657B-1AADB8D77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74452" y="1424662"/>
            <a:ext cx="9928643" cy="1866631"/>
          </a:xfrm>
        </p:spPr>
        <p:txBody>
          <a:bodyPr anchor="b">
            <a:normAutofit/>
          </a:bodyPr>
          <a:lstStyle>
            <a:lvl1pPr algn="r"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Main title goes here </a:t>
            </a:r>
            <a:br>
              <a:rPr lang="en-US" dirty="0"/>
            </a:br>
            <a:r>
              <a:rPr lang="en-US" dirty="0"/>
              <a:t>on one or two lines</a:t>
            </a:r>
            <a:endParaRPr lang="en-GB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8D8E6B4-4509-9B43-2580-CCA6580500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74452" y="3544843"/>
            <a:ext cx="9928643" cy="1147278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 goes here</a:t>
            </a:r>
            <a:endParaRPr lang="en-GB" dirty="0"/>
          </a:p>
        </p:txBody>
      </p:sp>
      <p:pic>
        <p:nvPicPr>
          <p:cNvPr id="22" name="Picture 21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B47FF043-5DEA-8EB4-6D16-EC0A3033F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50" y="244266"/>
            <a:ext cx="2824278" cy="68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0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CB37CE53-53C7-D384-03B2-97F4EC6176B1}"/>
              </a:ext>
            </a:extLst>
          </p:cNvPr>
          <p:cNvSpPr/>
          <p:nvPr userDrawn="1"/>
        </p:nvSpPr>
        <p:spPr>
          <a:xfrm>
            <a:off x="56139" y="1079372"/>
            <a:ext cx="7258304" cy="4144454"/>
          </a:xfrm>
          <a:custGeom>
            <a:avLst/>
            <a:gdLst>
              <a:gd name="connsiteX0" fmla="*/ 0 w 7258304"/>
              <a:gd name="connsiteY0" fmla="*/ 2073466 h 4144454"/>
              <a:gd name="connsiteX1" fmla="*/ 482981 w 7258304"/>
              <a:gd name="connsiteY1" fmla="*/ 4144455 h 4144454"/>
              <a:gd name="connsiteX2" fmla="*/ 7258304 w 7258304"/>
              <a:gd name="connsiteY2" fmla="*/ 0 h 4144454"/>
              <a:gd name="connsiteX3" fmla="*/ 80455 w 7258304"/>
              <a:gd name="connsiteY3" fmla="*/ 1204532 h 4144454"/>
              <a:gd name="connsiteX4" fmla="*/ 0 w 7258304"/>
              <a:gd name="connsiteY4" fmla="*/ 2073466 h 414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8304" h="4144454">
                <a:moveTo>
                  <a:pt x="0" y="2073466"/>
                </a:moveTo>
                <a:cubicBezTo>
                  <a:pt x="0" y="2821432"/>
                  <a:pt x="174752" y="3526028"/>
                  <a:pt x="482981" y="4144455"/>
                </a:cubicBezTo>
                <a:lnTo>
                  <a:pt x="7258304" y="0"/>
                </a:lnTo>
                <a:lnTo>
                  <a:pt x="80455" y="1204532"/>
                </a:lnTo>
                <a:cubicBezTo>
                  <a:pt x="27813" y="1485583"/>
                  <a:pt x="0" y="1776095"/>
                  <a:pt x="0" y="2073466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9BBE596-1F56-2AC1-C0A4-8A97BDA915F7}"/>
              </a:ext>
            </a:extLst>
          </p:cNvPr>
          <p:cNvSpPr/>
          <p:nvPr userDrawn="1"/>
        </p:nvSpPr>
        <p:spPr>
          <a:xfrm>
            <a:off x="757940" y="1501711"/>
            <a:ext cx="6721855" cy="5356288"/>
          </a:xfrm>
          <a:custGeom>
            <a:avLst/>
            <a:gdLst>
              <a:gd name="connsiteX0" fmla="*/ 6721856 w 6721855"/>
              <a:gd name="connsiteY0" fmla="*/ 0 h 5356288"/>
              <a:gd name="connsiteX1" fmla="*/ 0 w 6721855"/>
              <a:gd name="connsiteY1" fmla="*/ 4111752 h 5356288"/>
              <a:gd name="connsiteX2" fmla="*/ 1177862 w 6721855"/>
              <a:gd name="connsiteY2" fmla="*/ 5356289 h 5356288"/>
              <a:gd name="connsiteX3" fmla="*/ 2327148 w 6721855"/>
              <a:gd name="connsiteY3" fmla="*/ 5356289 h 5356288"/>
              <a:gd name="connsiteX4" fmla="*/ 6721856 w 6721855"/>
              <a:gd name="connsiteY4" fmla="*/ 0 h 53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1855" h="5356288">
                <a:moveTo>
                  <a:pt x="6721856" y="0"/>
                </a:moveTo>
                <a:lnTo>
                  <a:pt x="0" y="4111752"/>
                </a:lnTo>
                <a:cubicBezTo>
                  <a:pt x="310388" y="4605020"/>
                  <a:pt x="711391" y="5028756"/>
                  <a:pt x="1177862" y="5356289"/>
                </a:cubicBezTo>
                <a:lnTo>
                  <a:pt x="2327148" y="5356289"/>
                </a:lnTo>
                <a:lnTo>
                  <a:pt x="6721856" y="0"/>
                </a:ln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039BCFE-B444-3854-E603-A7C1998299B0}"/>
              </a:ext>
            </a:extLst>
          </p:cNvPr>
          <p:cNvSpPr/>
          <p:nvPr userDrawn="1"/>
        </p:nvSpPr>
        <p:spPr>
          <a:xfrm>
            <a:off x="252734" y="0"/>
            <a:ext cx="7402322" cy="1805368"/>
          </a:xfrm>
          <a:custGeom>
            <a:avLst/>
            <a:gdLst>
              <a:gd name="connsiteX0" fmla="*/ 64 w 7402322"/>
              <a:gd name="connsiteY0" fmla="*/ 1805369 h 1805368"/>
              <a:gd name="connsiteX1" fmla="*/ 7402323 w 7402322"/>
              <a:gd name="connsiteY1" fmla="*/ 563245 h 1805368"/>
              <a:gd name="connsiteX2" fmla="*/ 6948678 w 7402322"/>
              <a:gd name="connsiteY2" fmla="*/ 0 h 1805368"/>
              <a:gd name="connsiteX3" fmla="*/ 1042924 w 7402322"/>
              <a:gd name="connsiteY3" fmla="*/ 0 h 1805368"/>
              <a:gd name="connsiteX4" fmla="*/ 0 w 7402322"/>
              <a:gd name="connsiteY4" fmla="*/ 1805369 h 180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322" h="1805368">
                <a:moveTo>
                  <a:pt x="64" y="1805369"/>
                </a:moveTo>
                <a:lnTo>
                  <a:pt x="7402323" y="563245"/>
                </a:lnTo>
                <a:cubicBezTo>
                  <a:pt x="7265988" y="362268"/>
                  <a:pt x="7114096" y="173927"/>
                  <a:pt x="6948678" y="0"/>
                </a:cubicBezTo>
                <a:lnTo>
                  <a:pt x="1042924" y="0"/>
                </a:lnTo>
                <a:cubicBezTo>
                  <a:pt x="569277" y="498094"/>
                  <a:pt x="207201" y="1115124"/>
                  <a:pt x="0" y="1805369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5A62830D-0172-0139-6510-9C5F012313D9}"/>
              </a:ext>
            </a:extLst>
          </p:cNvPr>
          <p:cNvSpPr/>
          <p:nvPr userDrawn="1"/>
        </p:nvSpPr>
        <p:spPr>
          <a:xfrm>
            <a:off x="3652080" y="1423098"/>
            <a:ext cx="4789042" cy="5434901"/>
          </a:xfrm>
          <a:custGeom>
            <a:avLst/>
            <a:gdLst>
              <a:gd name="connsiteX0" fmla="*/ 4789043 w 4789042"/>
              <a:gd name="connsiteY0" fmla="*/ 1729740 h 5434901"/>
              <a:gd name="connsiteX1" fmla="*/ 4459225 w 4789042"/>
              <a:gd name="connsiteY1" fmla="*/ 0 h 5434901"/>
              <a:gd name="connsiteX2" fmla="*/ 0 w 4789042"/>
              <a:gd name="connsiteY2" fmla="*/ 5434902 h 5434901"/>
              <a:gd name="connsiteX3" fmla="*/ 2909634 w 4789042"/>
              <a:gd name="connsiteY3" fmla="*/ 5434902 h 5434901"/>
              <a:gd name="connsiteX4" fmla="*/ 4789043 w 4789042"/>
              <a:gd name="connsiteY4" fmla="*/ 1729740 h 543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042" h="5434901">
                <a:moveTo>
                  <a:pt x="4789043" y="1729740"/>
                </a:moveTo>
                <a:cubicBezTo>
                  <a:pt x="4789043" y="1116140"/>
                  <a:pt x="4671632" y="531622"/>
                  <a:pt x="4459225" y="0"/>
                </a:cubicBezTo>
                <a:lnTo>
                  <a:pt x="0" y="5434902"/>
                </a:lnTo>
                <a:lnTo>
                  <a:pt x="2909634" y="5434902"/>
                </a:lnTo>
                <a:cubicBezTo>
                  <a:pt x="4042220" y="4639628"/>
                  <a:pt x="4789043" y="3277108"/>
                  <a:pt x="4789043" y="1729740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440A-DB94-075C-02E4-76130C35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685C-83A1-1A59-7396-77E75385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36A7C3F-FA4A-FCD9-A9E9-FFB693262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800" y="1044000"/>
            <a:ext cx="5416801" cy="2025838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Divider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8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BA0E19-1746-9C91-3C53-18E71140E77F}"/>
              </a:ext>
            </a:extLst>
          </p:cNvPr>
          <p:cNvSpPr/>
          <p:nvPr userDrawn="1"/>
        </p:nvSpPr>
        <p:spPr>
          <a:xfrm>
            <a:off x="0" y="0"/>
            <a:ext cx="12192004" cy="686218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440A-DB94-075C-02E4-76130C35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685C-83A1-1A59-7396-77E75385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DB69D50-ABBE-4278-DDFB-EAC12107F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800" y="1044000"/>
            <a:ext cx="5416801" cy="2025838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Divider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416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7CD6395E-CEC9-0504-5550-D522E7CA911D}"/>
              </a:ext>
            </a:extLst>
          </p:cNvPr>
          <p:cNvSpPr/>
          <p:nvPr userDrawn="1"/>
        </p:nvSpPr>
        <p:spPr>
          <a:xfrm>
            <a:off x="56139" y="1079372"/>
            <a:ext cx="7258304" cy="4144454"/>
          </a:xfrm>
          <a:custGeom>
            <a:avLst/>
            <a:gdLst>
              <a:gd name="connsiteX0" fmla="*/ 0 w 7258304"/>
              <a:gd name="connsiteY0" fmla="*/ 2073466 h 4144454"/>
              <a:gd name="connsiteX1" fmla="*/ 482981 w 7258304"/>
              <a:gd name="connsiteY1" fmla="*/ 4144455 h 4144454"/>
              <a:gd name="connsiteX2" fmla="*/ 7258304 w 7258304"/>
              <a:gd name="connsiteY2" fmla="*/ 0 h 4144454"/>
              <a:gd name="connsiteX3" fmla="*/ 80455 w 7258304"/>
              <a:gd name="connsiteY3" fmla="*/ 1204532 h 4144454"/>
              <a:gd name="connsiteX4" fmla="*/ 0 w 7258304"/>
              <a:gd name="connsiteY4" fmla="*/ 2073466 h 414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8304" h="4144454">
                <a:moveTo>
                  <a:pt x="0" y="2073466"/>
                </a:moveTo>
                <a:cubicBezTo>
                  <a:pt x="0" y="2821432"/>
                  <a:pt x="174752" y="3526028"/>
                  <a:pt x="482981" y="4144455"/>
                </a:cubicBezTo>
                <a:lnTo>
                  <a:pt x="7258304" y="0"/>
                </a:lnTo>
                <a:lnTo>
                  <a:pt x="80455" y="1204532"/>
                </a:lnTo>
                <a:cubicBezTo>
                  <a:pt x="27813" y="1485583"/>
                  <a:pt x="0" y="1776095"/>
                  <a:pt x="0" y="2073466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6F34217-A587-C1FA-BCCF-020C488F8F97}"/>
              </a:ext>
            </a:extLst>
          </p:cNvPr>
          <p:cNvSpPr/>
          <p:nvPr userDrawn="1"/>
        </p:nvSpPr>
        <p:spPr>
          <a:xfrm>
            <a:off x="757940" y="1501711"/>
            <a:ext cx="6721855" cy="5356288"/>
          </a:xfrm>
          <a:custGeom>
            <a:avLst/>
            <a:gdLst>
              <a:gd name="connsiteX0" fmla="*/ 6721856 w 6721855"/>
              <a:gd name="connsiteY0" fmla="*/ 0 h 5356288"/>
              <a:gd name="connsiteX1" fmla="*/ 0 w 6721855"/>
              <a:gd name="connsiteY1" fmla="*/ 4111752 h 5356288"/>
              <a:gd name="connsiteX2" fmla="*/ 1177862 w 6721855"/>
              <a:gd name="connsiteY2" fmla="*/ 5356289 h 5356288"/>
              <a:gd name="connsiteX3" fmla="*/ 2327148 w 6721855"/>
              <a:gd name="connsiteY3" fmla="*/ 5356289 h 5356288"/>
              <a:gd name="connsiteX4" fmla="*/ 6721856 w 6721855"/>
              <a:gd name="connsiteY4" fmla="*/ 0 h 53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1855" h="5356288">
                <a:moveTo>
                  <a:pt x="6721856" y="0"/>
                </a:moveTo>
                <a:lnTo>
                  <a:pt x="0" y="4111752"/>
                </a:lnTo>
                <a:cubicBezTo>
                  <a:pt x="310388" y="4605020"/>
                  <a:pt x="711391" y="5028756"/>
                  <a:pt x="1177862" y="5356289"/>
                </a:cubicBezTo>
                <a:lnTo>
                  <a:pt x="2327148" y="5356289"/>
                </a:lnTo>
                <a:lnTo>
                  <a:pt x="6721856" y="0"/>
                </a:ln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46A56D0-1961-40E3-1A23-DDEFE268C3C1}"/>
              </a:ext>
            </a:extLst>
          </p:cNvPr>
          <p:cNvSpPr/>
          <p:nvPr userDrawn="1"/>
        </p:nvSpPr>
        <p:spPr>
          <a:xfrm>
            <a:off x="252734" y="0"/>
            <a:ext cx="7402322" cy="1805368"/>
          </a:xfrm>
          <a:custGeom>
            <a:avLst/>
            <a:gdLst>
              <a:gd name="connsiteX0" fmla="*/ 64 w 7402322"/>
              <a:gd name="connsiteY0" fmla="*/ 1805369 h 1805368"/>
              <a:gd name="connsiteX1" fmla="*/ 7402323 w 7402322"/>
              <a:gd name="connsiteY1" fmla="*/ 563245 h 1805368"/>
              <a:gd name="connsiteX2" fmla="*/ 6948678 w 7402322"/>
              <a:gd name="connsiteY2" fmla="*/ 0 h 1805368"/>
              <a:gd name="connsiteX3" fmla="*/ 1042924 w 7402322"/>
              <a:gd name="connsiteY3" fmla="*/ 0 h 1805368"/>
              <a:gd name="connsiteX4" fmla="*/ 0 w 7402322"/>
              <a:gd name="connsiteY4" fmla="*/ 1805369 h 180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322" h="1805368">
                <a:moveTo>
                  <a:pt x="64" y="1805369"/>
                </a:moveTo>
                <a:lnTo>
                  <a:pt x="7402323" y="563245"/>
                </a:lnTo>
                <a:cubicBezTo>
                  <a:pt x="7265988" y="362268"/>
                  <a:pt x="7114096" y="173927"/>
                  <a:pt x="6948678" y="0"/>
                </a:cubicBezTo>
                <a:lnTo>
                  <a:pt x="1042924" y="0"/>
                </a:lnTo>
                <a:cubicBezTo>
                  <a:pt x="569277" y="498094"/>
                  <a:pt x="207201" y="1115124"/>
                  <a:pt x="0" y="1805369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B9C6ABE-21B7-8BAB-94EE-383ED3FC4FE3}"/>
              </a:ext>
            </a:extLst>
          </p:cNvPr>
          <p:cNvSpPr/>
          <p:nvPr userDrawn="1"/>
        </p:nvSpPr>
        <p:spPr>
          <a:xfrm>
            <a:off x="3652080" y="1423098"/>
            <a:ext cx="4789042" cy="5434901"/>
          </a:xfrm>
          <a:custGeom>
            <a:avLst/>
            <a:gdLst>
              <a:gd name="connsiteX0" fmla="*/ 4789043 w 4789042"/>
              <a:gd name="connsiteY0" fmla="*/ 1729740 h 5434901"/>
              <a:gd name="connsiteX1" fmla="*/ 4459225 w 4789042"/>
              <a:gd name="connsiteY1" fmla="*/ 0 h 5434901"/>
              <a:gd name="connsiteX2" fmla="*/ 0 w 4789042"/>
              <a:gd name="connsiteY2" fmla="*/ 5434902 h 5434901"/>
              <a:gd name="connsiteX3" fmla="*/ 2909634 w 4789042"/>
              <a:gd name="connsiteY3" fmla="*/ 5434902 h 5434901"/>
              <a:gd name="connsiteX4" fmla="*/ 4789043 w 4789042"/>
              <a:gd name="connsiteY4" fmla="*/ 1729740 h 543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042" h="5434901">
                <a:moveTo>
                  <a:pt x="4789043" y="1729740"/>
                </a:moveTo>
                <a:cubicBezTo>
                  <a:pt x="4789043" y="1116140"/>
                  <a:pt x="4671632" y="531622"/>
                  <a:pt x="4459225" y="0"/>
                </a:cubicBezTo>
                <a:lnTo>
                  <a:pt x="0" y="5434902"/>
                </a:lnTo>
                <a:lnTo>
                  <a:pt x="2909634" y="5434902"/>
                </a:lnTo>
                <a:cubicBezTo>
                  <a:pt x="4042220" y="4639628"/>
                  <a:pt x="4789043" y="3277108"/>
                  <a:pt x="4789043" y="1729740"/>
                </a:cubicBezTo>
                <a:close/>
              </a:path>
            </a:pathLst>
          </a:custGeom>
          <a:solidFill>
            <a:schemeClr val="bg2">
              <a:alpha val="30086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DE5C2-406C-F12D-B4EB-65590F92C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B2290-FD49-687A-3E2B-765A8918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811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86FA658D-5CD2-D2DA-A059-753BF817D1EF}"/>
              </a:ext>
            </a:extLst>
          </p:cNvPr>
          <p:cNvSpPr/>
          <p:nvPr userDrawn="1"/>
        </p:nvSpPr>
        <p:spPr>
          <a:xfrm>
            <a:off x="0" y="0"/>
            <a:ext cx="12192004" cy="6862180"/>
          </a:xfrm>
          <a:prstGeom prst="rect">
            <a:avLst/>
          </a:prstGeom>
          <a:solidFill>
            <a:schemeClr val="tx2">
              <a:lumMod val="10000"/>
              <a:lumOff val="90000"/>
              <a:alpha val="4963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3BE258-5180-8A67-54D2-2E7B3B2A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3" y="558000"/>
            <a:ext cx="10928380" cy="503999"/>
          </a:xfrm>
        </p:spPr>
        <p:txBody>
          <a:bodyPr lIns="0"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8A9F2-C9E1-33BB-6078-D46054AEC8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70400" y="1209600"/>
            <a:ext cx="5362413" cy="486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AEC4F-4BCB-5109-1C47-822D69978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433" y="1209600"/>
            <a:ext cx="5417168" cy="4860000"/>
          </a:xfrm>
        </p:spPr>
        <p:txBody>
          <a:bodyPr lIns="0"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EEE1508E-420A-E4A9-3E03-8FF5B18A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3CAC78B1-D078-B895-D0A3-CB8F6969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68759" y="6356350"/>
            <a:ext cx="1334336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B17F2E56-BA77-C0CD-AC5A-8F2D255C6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8F8ABA-5B6E-F44B-EC5D-9B13C3114072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145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DF78ADA0-EA5B-1F62-6245-2E794B951412}"/>
              </a:ext>
            </a:extLst>
          </p:cNvPr>
          <p:cNvSpPr/>
          <p:nvPr userDrawn="1"/>
        </p:nvSpPr>
        <p:spPr>
          <a:xfrm>
            <a:off x="0" y="0"/>
            <a:ext cx="12192004" cy="686218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EEB4F-0DBC-CDD1-4386-6B189D2F9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3" y="558000"/>
            <a:ext cx="10898661" cy="503999"/>
          </a:xfrm>
        </p:spPr>
        <p:txBody>
          <a:bodyPr lIns="0"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87C1F-1A14-DC2F-2E6A-F289067F7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0399" y="1209600"/>
            <a:ext cx="5332695" cy="4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F5E45-8383-5916-A400-1FDF23E47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434" y="1209600"/>
            <a:ext cx="5417168" cy="4860000"/>
          </a:xfrm>
        </p:spPr>
        <p:txBody>
          <a:bodyPr lIns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967ED-8D2F-FAB0-526B-0EEFDF40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A85B4-FD6C-6B9E-AD0D-80A83179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0F371B47-5602-4A20-CAB6-E670F2BDA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342F52-D136-8274-EEDD-E207947D393C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72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24232-83FF-75B2-99EF-5D3B69A3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F9730-805F-B470-A0A9-BCC3DEDC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4BA16290-C2AA-8409-BC9D-42069829B7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4800" y="558000"/>
            <a:ext cx="5491200" cy="5442750"/>
          </a:xfrm>
        </p:spPr>
        <p:txBody>
          <a:bodyPr l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9A31D618-2F2B-36A2-A02F-33CBDE03980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10828" y="1122609"/>
            <a:ext cx="4140000" cy="414000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  <a:endParaRPr lang="en-GB" dirty="0"/>
          </a:p>
        </p:txBody>
      </p:sp>
      <p:pic>
        <p:nvPicPr>
          <p:cNvPr id="2" name="Picture 1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5DF60675-FD5B-001A-CE42-D173758E4A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9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D4C0DE0-76CB-6C3A-7DC0-5D097E6DE012}"/>
              </a:ext>
            </a:extLst>
          </p:cNvPr>
          <p:cNvSpPr/>
          <p:nvPr userDrawn="1"/>
        </p:nvSpPr>
        <p:spPr>
          <a:xfrm>
            <a:off x="0" y="0"/>
            <a:ext cx="12192004" cy="686218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15FD251-81D3-7655-18D6-B3BEE7B5339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4800" y="558000"/>
            <a:ext cx="5397648" cy="5490000"/>
          </a:xfrm>
        </p:spPr>
        <p:txBody>
          <a:bodyPr lIns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4B50AEF9-A39D-1D63-5375-D47437055C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10828" y="1122609"/>
            <a:ext cx="2498777" cy="2498777"/>
          </a:xfrm>
          <a:prstGeom prst="ellipse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  <a:endParaRPr lang="en-GB" dirty="0"/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C846DA7D-8137-E85D-1397-83BCA72636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372958" y="2308613"/>
            <a:ext cx="2498777" cy="2498777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7C9E0998-6222-BF68-36FD-104BBEE1BA0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74202" y="3784328"/>
            <a:ext cx="2498777" cy="2498777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  <a:endParaRPr lang="en-GB" dirty="0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21540A61-BB0C-813E-9B6A-F0472998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D728FFD-A782-0DD3-8082-B0C7A846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68759" y="6356350"/>
            <a:ext cx="1334336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" name="Picture 1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C2A948B8-9035-E7F6-127F-F0003E70AB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1708-F654-A24C-A645-7EB8F4BF3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800" y="558000"/>
            <a:ext cx="10897200" cy="503999"/>
          </a:xfrm>
        </p:spPr>
        <p:txBody>
          <a:bodyPr lIns="0" anchor="t" anchorCtr="0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54BA9-320D-F0C7-88F5-7E3D7706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04075-CD0D-031E-E387-416F961B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3BD23F-6FC1-E769-AF54-AEB911CEA6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7866" y="1209600"/>
            <a:ext cx="2505256" cy="4860000"/>
          </a:xfr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5" name="Content Placeholder 10">
            <a:extLst>
              <a:ext uri="{FF2B5EF4-FFF2-40B4-BE49-F238E27FC236}">
                <a16:creationId xmlns:a16="http://schemas.microsoft.com/office/drawing/2014/main" id="{E17180FC-91E2-AF6C-2520-524460681AA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2134" y="1209600"/>
            <a:ext cx="2505256" cy="4860000"/>
          </a:xfr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5441F9-7EA9-1EFF-DF36-5C628B4065D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422720" y="1209600"/>
            <a:ext cx="2505256" cy="4860000"/>
          </a:xfr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74334-CF29-745A-23A3-3F41FFE02FA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991419" y="1209600"/>
            <a:ext cx="2505256" cy="4860000"/>
          </a:xfr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FE11F4F-3449-D541-009A-F9E363F40DE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4838" y="4457697"/>
            <a:ext cx="1607870" cy="16049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2F2E2DAB-252D-715E-D2D0-6EC75853E2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426010" y="4486051"/>
            <a:ext cx="1607870" cy="16049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C36D9AE9-A8B6-CBC9-8D01-FF13BE4AD41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90475" y="4478962"/>
            <a:ext cx="1607870" cy="16049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2F69B53-44E3-71B9-4B82-BD4C70FEA61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997470" y="4464786"/>
            <a:ext cx="1607870" cy="16049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pic>
        <p:nvPicPr>
          <p:cNvPr id="3" name="Picture 2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96C296F2-9057-6F92-67E9-83C879C509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8E7B1A-6472-E061-85BD-5375F0794FA9}"/>
              </a:ext>
            </a:extLst>
          </p:cNvPr>
          <p:cNvCxnSpPr>
            <a:cxnSpLocks/>
          </p:cNvCxnSpPr>
          <p:nvPr userDrawn="1"/>
        </p:nvCxnSpPr>
        <p:spPr>
          <a:xfrm>
            <a:off x="604800" y="1176128"/>
            <a:ext cx="250832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9B3AA8-739F-70F1-6388-7E84230039B4}"/>
              </a:ext>
            </a:extLst>
          </p:cNvPr>
          <p:cNvCxnSpPr>
            <a:cxnSpLocks/>
          </p:cNvCxnSpPr>
          <p:nvPr userDrawn="1"/>
        </p:nvCxnSpPr>
        <p:spPr>
          <a:xfrm>
            <a:off x="3411796" y="1183216"/>
            <a:ext cx="250832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62FFE2-D588-BC36-295B-41BEBFAF1C0C}"/>
              </a:ext>
            </a:extLst>
          </p:cNvPr>
          <p:cNvCxnSpPr>
            <a:cxnSpLocks/>
          </p:cNvCxnSpPr>
          <p:nvPr userDrawn="1"/>
        </p:nvCxnSpPr>
        <p:spPr>
          <a:xfrm>
            <a:off x="6190438" y="1176128"/>
            <a:ext cx="250832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0FE9E0C-ECC0-3E56-F1D5-89256CD29476}"/>
              </a:ext>
            </a:extLst>
          </p:cNvPr>
          <p:cNvCxnSpPr>
            <a:cxnSpLocks/>
          </p:cNvCxnSpPr>
          <p:nvPr userDrawn="1"/>
        </p:nvCxnSpPr>
        <p:spPr>
          <a:xfrm>
            <a:off x="8997433" y="1176128"/>
            <a:ext cx="250832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545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27FA20A-8396-5ECE-F926-2630813DB481}"/>
              </a:ext>
            </a:extLst>
          </p:cNvPr>
          <p:cNvSpPr/>
          <p:nvPr userDrawn="1"/>
        </p:nvSpPr>
        <p:spPr>
          <a:xfrm>
            <a:off x="-1" y="0"/>
            <a:ext cx="12192001" cy="6862179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685C-83A1-1A59-7396-77E75385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7D858FB-6797-CCE5-EA56-D3F63650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3" y="558000"/>
            <a:ext cx="10928380" cy="503999"/>
          </a:xfrm>
        </p:spPr>
        <p:txBody>
          <a:bodyPr lIns="0" anchor="b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C346DC2-B62F-DF06-5B16-D79FD69EC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434" y="4520241"/>
            <a:ext cx="3398224" cy="1642957"/>
          </a:xfrm>
        </p:spPr>
        <p:txBody>
          <a:bodyPr lIns="0"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0927BA5B-B377-DA24-D0C3-A75FF4B3A58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365551" y="4502988"/>
            <a:ext cx="3398224" cy="1642957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E92AD98-BEE0-F9DA-4A0F-13616AC3F79C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9415" y="4502988"/>
            <a:ext cx="3398224" cy="1642957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5A5EA0C6-6910-5C53-EA53-EC1DB4B6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3" name="Picture 2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88242435-2A73-5E22-8086-F6C8829169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B8899-1E79-6012-5B98-0E5241D07885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729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1DE-4332-C74C-A2FB-9738CAE32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27D72-EEEA-1643-8CA2-06674F418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F3662-2678-594C-B518-FD90136B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807E-0077-C347-9121-9A911C0A646D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447B2-B880-B44E-B8C3-2A3A38AE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E888-6525-D74E-902B-EA118330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4DDC-9457-D74E-912B-C1F8703F61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8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CB48CBCA-1E66-9851-7DC0-BED023D17BB2}"/>
              </a:ext>
            </a:extLst>
          </p:cNvPr>
          <p:cNvSpPr/>
          <p:nvPr userDrawn="1"/>
        </p:nvSpPr>
        <p:spPr>
          <a:xfrm>
            <a:off x="56139" y="1079372"/>
            <a:ext cx="7258304" cy="4144454"/>
          </a:xfrm>
          <a:custGeom>
            <a:avLst/>
            <a:gdLst>
              <a:gd name="connsiteX0" fmla="*/ 0 w 7258304"/>
              <a:gd name="connsiteY0" fmla="*/ 2073466 h 4144454"/>
              <a:gd name="connsiteX1" fmla="*/ 482981 w 7258304"/>
              <a:gd name="connsiteY1" fmla="*/ 4144455 h 4144454"/>
              <a:gd name="connsiteX2" fmla="*/ 7258304 w 7258304"/>
              <a:gd name="connsiteY2" fmla="*/ 0 h 4144454"/>
              <a:gd name="connsiteX3" fmla="*/ 80455 w 7258304"/>
              <a:gd name="connsiteY3" fmla="*/ 1204532 h 4144454"/>
              <a:gd name="connsiteX4" fmla="*/ 0 w 7258304"/>
              <a:gd name="connsiteY4" fmla="*/ 2073466 h 414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8304" h="4144454">
                <a:moveTo>
                  <a:pt x="0" y="2073466"/>
                </a:moveTo>
                <a:cubicBezTo>
                  <a:pt x="0" y="2821432"/>
                  <a:pt x="174752" y="3526028"/>
                  <a:pt x="482981" y="4144455"/>
                </a:cubicBezTo>
                <a:lnTo>
                  <a:pt x="7258304" y="0"/>
                </a:lnTo>
                <a:lnTo>
                  <a:pt x="80455" y="1204532"/>
                </a:lnTo>
                <a:cubicBezTo>
                  <a:pt x="27813" y="1485583"/>
                  <a:pt x="0" y="1776095"/>
                  <a:pt x="0" y="2073466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D8934D1-8AD6-866A-7D9D-0C245850EC10}"/>
              </a:ext>
            </a:extLst>
          </p:cNvPr>
          <p:cNvSpPr/>
          <p:nvPr userDrawn="1"/>
        </p:nvSpPr>
        <p:spPr>
          <a:xfrm>
            <a:off x="757940" y="1501711"/>
            <a:ext cx="6721855" cy="5356288"/>
          </a:xfrm>
          <a:custGeom>
            <a:avLst/>
            <a:gdLst>
              <a:gd name="connsiteX0" fmla="*/ 6721856 w 6721855"/>
              <a:gd name="connsiteY0" fmla="*/ 0 h 5356288"/>
              <a:gd name="connsiteX1" fmla="*/ 0 w 6721855"/>
              <a:gd name="connsiteY1" fmla="*/ 4111752 h 5356288"/>
              <a:gd name="connsiteX2" fmla="*/ 1177862 w 6721855"/>
              <a:gd name="connsiteY2" fmla="*/ 5356289 h 5356288"/>
              <a:gd name="connsiteX3" fmla="*/ 2327148 w 6721855"/>
              <a:gd name="connsiteY3" fmla="*/ 5356289 h 5356288"/>
              <a:gd name="connsiteX4" fmla="*/ 6721856 w 6721855"/>
              <a:gd name="connsiteY4" fmla="*/ 0 h 53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1855" h="5356288">
                <a:moveTo>
                  <a:pt x="6721856" y="0"/>
                </a:moveTo>
                <a:lnTo>
                  <a:pt x="0" y="4111752"/>
                </a:lnTo>
                <a:cubicBezTo>
                  <a:pt x="310388" y="4605020"/>
                  <a:pt x="711391" y="5028756"/>
                  <a:pt x="1177862" y="5356289"/>
                </a:cubicBezTo>
                <a:lnTo>
                  <a:pt x="2327148" y="5356289"/>
                </a:lnTo>
                <a:lnTo>
                  <a:pt x="6721856" y="0"/>
                </a:lnTo>
                <a:close/>
              </a:path>
            </a:pathLst>
          </a:custGeom>
          <a:solidFill>
            <a:schemeClr val="accent1">
              <a:alpha val="1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34195FB-EC7C-70B1-11A6-78BA72D65851}"/>
              </a:ext>
            </a:extLst>
          </p:cNvPr>
          <p:cNvSpPr/>
          <p:nvPr userDrawn="1"/>
        </p:nvSpPr>
        <p:spPr>
          <a:xfrm>
            <a:off x="3652080" y="1423098"/>
            <a:ext cx="4789042" cy="5434901"/>
          </a:xfrm>
          <a:custGeom>
            <a:avLst/>
            <a:gdLst>
              <a:gd name="connsiteX0" fmla="*/ 4789043 w 4789042"/>
              <a:gd name="connsiteY0" fmla="*/ 1729740 h 5434901"/>
              <a:gd name="connsiteX1" fmla="*/ 4459225 w 4789042"/>
              <a:gd name="connsiteY1" fmla="*/ 0 h 5434901"/>
              <a:gd name="connsiteX2" fmla="*/ 0 w 4789042"/>
              <a:gd name="connsiteY2" fmla="*/ 5434902 h 5434901"/>
              <a:gd name="connsiteX3" fmla="*/ 2909634 w 4789042"/>
              <a:gd name="connsiteY3" fmla="*/ 5434902 h 5434901"/>
              <a:gd name="connsiteX4" fmla="*/ 4789043 w 4789042"/>
              <a:gd name="connsiteY4" fmla="*/ 1729740 h 543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042" h="5434901">
                <a:moveTo>
                  <a:pt x="4789043" y="1729740"/>
                </a:moveTo>
                <a:cubicBezTo>
                  <a:pt x="4789043" y="1116140"/>
                  <a:pt x="4671632" y="531622"/>
                  <a:pt x="4459225" y="0"/>
                </a:cubicBezTo>
                <a:lnTo>
                  <a:pt x="0" y="5434902"/>
                </a:lnTo>
                <a:lnTo>
                  <a:pt x="2909634" y="5434902"/>
                </a:lnTo>
                <a:cubicBezTo>
                  <a:pt x="4042220" y="4639628"/>
                  <a:pt x="4789043" y="3277108"/>
                  <a:pt x="4789043" y="1729740"/>
                </a:cubicBezTo>
                <a:close/>
              </a:path>
            </a:pathLst>
          </a:custGeom>
          <a:solidFill>
            <a:schemeClr val="accent1">
              <a:alpha val="1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51DADAA-1A53-A30B-23FD-AE9420EC074C}"/>
              </a:ext>
            </a:extLst>
          </p:cNvPr>
          <p:cNvSpPr/>
          <p:nvPr userDrawn="1"/>
        </p:nvSpPr>
        <p:spPr>
          <a:xfrm>
            <a:off x="252734" y="0"/>
            <a:ext cx="7402322" cy="1805368"/>
          </a:xfrm>
          <a:custGeom>
            <a:avLst/>
            <a:gdLst>
              <a:gd name="connsiteX0" fmla="*/ 64 w 7402322"/>
              <a:gd name="connsiteY0" fmla="*/ 1805369 h 1805368"/>
              <a:gd name="connsiteX1" fmla="*/ 7402323 w 7402322"/>
              <a:gd name="connsiteY1" fmla="*/ 563245 h 1805368"/>
              <a:gd name="connsiteX2" fmla="*/ 6948678 w 7402322"/>
              <a:gd name="connsiteY2" fmla="*/ 0 h 1805368"/>
              <a:gd name="connsiteX3" fmla="*/ 1042924 w 7402322"/>
              <a:gd name="connsiteY3" fmla="*/ 0 h 1805368"/>
              <a:gd name="connsiteX4" fmla="*/ 0 w 7402322"/>
              <a:gd name="connsiteY4" fmla="*/ 1805369 h 180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322" h="1805368">
                <a:moveTo>
                  <a:pt x="64" y="1805369"/>
                </a:moveTo>
                <a:lnTo>
                  <a:pt x="7402323" y="563245"/>
                </a:lnTo>
                <a:cubicBezTo>
                  <a:pt x="7265988" y="362268"/>
                  <a:pt x="7114096" y="173927"/>
                  <a:pt x="6948678" y="0"/>
                </a:cubicBezTo>
                <a:lnTo>
                  <a:pt x="1042924" y="0"/>
                </a:lnTo>
                <a:cubicBezTo>
                  <a:pt x="569277" y="498094"/>
                  <a:pt x="207201" y="1115124"/>
                  <a:pt x="0" y="1805369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6381E9-B73D-F5C8-8BE5-0ECA94D3CB3E}"/>
              </a:ext>
            </a:extLst>
          </p:cNvPr>
          <p:cNvSpPr/>
          <p:nvPr userDrawn="1"/>
        </p:nvSpPr>
        <p:spPr>
          <a:xfrm flipV="1">
            <a:off x="0" y="-8309"/>
            <a:ext cx="12192001" cy="3424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E11-1215-D576-5116-2C5C4BEF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D3C8D-346E-095E-2862-3C225FFC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0EBA3A6-1974-F396-F7CD-871997ABB617}"/>
              </a:ext>
            </a:extLst>
          </p:cNvPr>
          <p:cNvSpPr/>
          <p:nvPr/>
        </p:nvSpPr>
        <p:spPr>
          <a:xfrm>
            <a:off x="9900729" y="979741"/>
            <a:ext cx="2222" cy="1778"/>
          </a:xfrm>
          <a:custGeom>
            <a:avLst/>
            <a:gdLst>
              <a:gd name="connsiteX0" fmla="*/ 2222 w 2222"/>
              <a:gd name="connsiteY0" fmla="*/ 0 h 1778"/>
              <a:gd name="connsiteX1" fmla="*/ 0 w 2222"/>
              <a:gd name="connsiteY1" fmla="*/ 381 h 1778"/>
              <a:gd name="connsiteX2" fmla="*/ 762 w 2222"/>
              <a:gd name="connsiteY2" fmla="*/ 1778 h 1778"/>
              <a:gd name="connsiteX3" fmla="*/ 2222 w 2222"/>
              <a:gd name="connsiteY3" fmla="*/ 0 h 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2" h="1778">
                <a:moveTo>
                  <a:pt x="2222" y="0"/>
                </a:moveTo>
                <a:lnTo>
                  <a:pt x="0" y="381"/>
                </a:lnTo>
                <a:cubicBezTo>
                  <a:pt x="253" y="826"/>
                  <a:pt x="508" y="1334"/>
                  <a:pt x="762" y="1778"/>
                </a:cubicBezTo>
                <a:lnTo>
                  <a:pt x="2222" y="0"/>
                </a:lnTo>
                <a:close/>
              </a:path>
            </a:pathLst>
          </a:custGeom>
          <a:solidFill>
            <a:srgbClr val="1D1D1B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56BC6-9DCC-57A5-657B-1AADB8D77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53222" y="1424662"/>
            <a:ext cx="9849873" cy="1866631"/>
          </a:xfrm>
        </p:spPr>
        <p:txBody>
          <a:bodyPr anchor="b">
            <a:normAutofit/>
          </a:bodyPr>
          <a:lstStyle>
            <a:lvl1pPr algn="r"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Main title goes here </a:t>
            </a:r>
            <a:br>
              <a:rPr lang="en-US" dirty="0"/>
            </a:br>
            <a:r>
              <a:rPr lang="en-US" dirty="0"/>
              <a:t>on one or two lines</a:t>
            </a:r>
            <a:endParaRPr lang="en-GB" dirty="0"/>
          </a:p>
        </p:txBody>
      </p:sp>
      <p:pic>
        <p:nvPicPr>
          <p:cNvPr id="40" name="Picture 39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4E4126F2-68C8-71F3-6DD8-13C2B447A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50" y="244266"/>
            <a:ext cx="2824278" cy="684673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9A7C5B0-0C0E-B397-E72B-806EBF78A8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53222" y="3544843"/>
            <a:ext cx="9849873" cy="1147278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68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6390-956C-864D-A516-15A0AD42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17C07-FB0E-6F45-A791-F39A1FEE6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63C04-1E0B-F242-8480-8DE94728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807E-0077-C347-9121-9A911C0A646D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65014-0551-EE47-A125-BB035F5D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6272C-D899-114B-95EB-14AB6B13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4DDC-9457-D74E-912B-C1F8703F61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17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DCEE-E5CE-A14C-9C3E-4C4B7043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7647C4-C4F8-AC46-A51E-101040AC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807E-0077-C347-9121-9A911C0A646D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64A9A9-A830-A644-BBD7-9A8E674D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5DE50-D88D-D444-87DC-9D83B940C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4DDC-9457-D74E-912B-C1F8703F61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95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9220"/>
            <a:ext cx="10515600" cy="9870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6238"/>
            <a:ext cx="105156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BBA-FFC0-4ED4-8FC5-D81261C76034}" type="datetime1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8997-F432-425E-9889-9D05EBED06BE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807" y="0"/>
            <a:ext cx="3572566" cy="65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89267"/>
      </p:ext>
    </p:extLst>
  </p:cSld>
  <p:clrMapOvr>
    <a:masterClrMapping/>
  </p:clrMapOvr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E17E49-49D5-B340-3300-967570D38A25}"/>
              </a:ext>
            </a:extLst>
          </p:cNvPr>
          <p:cNvSpPr/>
          <p:nvPr userDrawn="1"/>
        </p:nvSpPr>
        <p:spPr>
          <a:xfrm>
            <a:off x="0" y="5193566"/>
            <a:ext cx="12192004" cy="1664434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GB"/>
          </a:p>
        </p:txBody>
      </p:sp>
      <p:pic>
        <p:nvPicPr>
          <p:cNvPr descr="A picture containing person, hand&#10;&#10;Description automatically generated" id="9" name="Picture 8">
            <a:extLst>
              <a:ext uri="{FF2B5EF4-FFF2-40B4-BE49-F238E27FC236}">
                <a16:creationId xmlns:a16="http://schemas.microsoft.com/office/drawing/2014/main" id="{BF22D482-A0A3-EC40-6B3C-3F5552C016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" t="303"/>
          <a:stretch/>
        </p:blipFill>
        <p:spPr>
          <a:xfrm>
            <a:off x="0" y="3323598"/>
            <a:ext cx="12192000" cy="1860233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E11-1215-D576-5116-2C5C4BEF9D34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dirty="0" lang="en-GB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0EBA3A6-1974-F396-F7CD-871997ABB617}"/>
              </a:ext>
            </a:extLst>
          </p:cNvPr>
          <p:cNvSpPr/>
          <p:nvPr/>
        </p:nvSpPr>
        <p:spPr>
          <a:xfrm>
            <a:off x="9900729" y="979741"/>
            <a:ext cx="2222" cy="1778"/>
          </a:xfrm>
          <a:custGeom>
            <a:avLst/>
            <a:gdLst>
              <a:gd fmla="*/ 2222 w 2222" name="connsiteX0"/>
              <a:gd fmla="*/ 0 h 1778" name="connsiteY0"/>
              <a:gd fmla="*/ 0 w 2222" name="connsiteX1"/>
              <a:gd fmla="*/ 381 h 1778" name="connsiteY1"/>
              <a:gd fmla="*/ 762 w 2222" name="connsiteX2"/>
              <a:gd fmla="*/ 1778 h 1778" name="connsiteY2"/>
              <a:gd fmla="*/ 2222 w 2222" name="connsiteX3"/>
              <a:gd fmla="*/ 0 h 1778" name="connsiteY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778" w="2222">
                <a:moveTo>
                  <a:pt x="2222" y="0"/>
                </a:moveTo>
                <a:lnTo>
                  <a:pt x="0" y="381"/>
                </a:lnTo>
                <a:cubicBezTo>
                  <a:pt x="253" y="826"/>
                  <a:pt x="508" y="1334"/>
                  <a:pt x="762" y="1778"/>
                </a:cubicBezTo>
                <a:lnTo>
                  <a:pt x="2222" y="0"/>
                </a:lnTo>
                <a:close/>
              </a:path>
            </a:pathLst>
          </a:custGeom>
          <a:solidFill>
            <a:srgbClr val="1D1D1B"/>
          </a:solidFill>
          <a:ln cap="flat" w="6350">
            <a:noFill/>
            <a:prstDash val="solid"/>
            <a:miter/>
          </a:ln>
        </p:spPr>
        <p:txBody>
          <a:bodyPr anchor="ctr" rtlCol="0"/>
          <a:lstStyle/>
          <a:p>
            <a:endParaRPr dirty="0"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56BC6-9DCC-57A5-657B-1AADB8D77CD2}"/>
              </a:ext>
            </a:extLst>
          </p:cNvPr>
          <p:cNvSpPr>
            <a:spLocks noGrp="1"/>
          </p:cNvSpPr>
          <p:nvPr>
            <p:ph hasCustomPrompt="1" type="ctrTitle"/>
          </p:nvPr>
        </p:nvSpPr>
        <p:spPr>
          <a:xfrm>
            <a:off x="1653222" y="1424662"/>
            <a:ext cx="9849873" cy="1866631"/>
          </a:xfrm>
        </p:spPr>
        <p:txBody>
          <a:bodyPr anchor="b">
            <a:normAutofit/>
          </a:bodyPr>
          <a:lstStyle>
            <a:lvl1pPr algn="r">
              <a:defRPr b="0" sz="4000">
                <a:solidFill>
                  <a:schemeClr val="tx1"/>
                </a:solidFill>
              </a:defRPr>
            </a:lvl1pPr>
          </a:lstStyle>
          <a:p>
            <a:r>
              <a:rPr dirty="0" lang="en-US"/>
              <a:t>Main title goes here </a:t>
            </a:r>
            <a:br>
              <a:rPr dirty="0" lang="en-US"/>
            </a:br>
            <a:r>
              <a:rPr dirty="0" lang="en-US"/>
              <a:t>on one or two lines</a:t>
            </a:r>
            <a:endParaRPr dirty="0"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83409CD-E158-FFB3-E6AB-07FB62596DB7}"/>
              </a:ext>
            </a:extLst>
          </p:cNvPr>
          <p:cNvSpPr>
            <a:spLocks noGrp="1"/>
          </p:cNvSpPr>
          <p:nvPr>
            <p:ph hasCustomPrompt="1" idx="1" type="subTitle"/>
          </p:nvPr>
        </p:nvSpPr>
        <p:spPr>
          <a:xfrm>
            <a:off x="1653222" y="5288973"/>
            <a:ext cx="9849873" cy="883815"/>
          </a:xfrm>
        </p:spPr>
        <p:txBody>
          <a:bodyPr/>
          <a:lstStyle>
            <a:lvl1pPr algn="r" indent="0" marL="0">
              <a:buNone/>
              <a:defRPr b="1" sz="2400">
                <a:solidFill>
                  <a:schemeClr val="tx1"/>
                </a:solidFill>
              </a:defRPr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dirty="0" lang="en-US"/>
              <a:t>Sub-title goes here</a:t>
            </a:r>
            <a:endParaRPr dirty="0" lang="en-GB"/>
          </a:p>
        </p:txBody>
      </p:sp>
      <p:pic>
        <p:nvPicPr>
          <p:cNvPr descr="A picture containing text, tableware, plate, dishware&#10;&#10;Description automatically generated" id="11" name="Picture 10">
            <a:extLst>
              <a:ext uri="{FF2B5EF4-FFF2-40B4-BE49-F238E27FC236}">
                <a16:creationId xmlns:a16="http://schemas.microsoft.com/office/drawing/2014/main" id="{4CFBA268-2E79-92D3-CB4E-F5BCDF6141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50" y="244266"/>
            <a:ext cx="2824278" cy="684673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FC06E80-08C6-594D-2684-F3982117C977}"/>
              </a:ext>
            </a:extLst>
          </p:cNvPr>
          <p:cNvSpPr txBox="1">
            <a:spLocks/>
          </p:cNvSpPr>
          <p:nvPr userDrawn="1"/>
        </p:nvSpPr>
        <p:spPr>
          <a:xfrm>
            <a:off x="10161892" y="6378575"/>
            <a:ext cx="1334336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defPPr>
              <a:defRPr lang="en-US"/>
            </a:defPPr>
            <a:lvl1pPr algn="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C9EB746-4687-4314-B754-61AE929D06FC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dirty="0" lang="en-GB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07539"/>
      </p:ext>
    </p:extLst>
  </p:cSld>
  <p:clrMapOvr>
    <a:masterClrMapping/>
  </p:clrMapOvr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F22D482-A0A3-EC40-6B3C-3F5552C016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" t="394"/>
          <a:stretch/>
        </p:blipFill>
        <p:spPr>
          <a:xfrm>
            <a:off x="0" y="3333333"/>
            <a:ext cx="12192000" cy="18602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E17E49-49D5-B340-3300-967570D38A25}"/>
              </a:ext>
            </a:extLst>
          </p:cNvPr>
          <p:cNvSpPr/>
          <p:nvPr userDrawn="1"/>
        </p:nvSpPr>
        <p:spPr>
          <a:xfrm>
            <a:off x="0" y="5193566"/>
            <a:ext cx="12192004" cy="1664434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E11-1215-D576-5116-2C5C4BEF9D34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dirty="0"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D3C8D-346E-095E-2862-3C225FFC3351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dirty="0" lang="en-GB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0EBA3A6-1974-F396-F7CD-871997ABB617}"/>
              </a:ext>
            </a:extLst>
          </p:cNvPr>
          <p:cNvSpPr/>
          <p:nvPr/>
        </p:nvSpPr>
        <p:spPr>
          <a:xfrm>
            <a:off x="9900729" y="979741"/>
            <a:ext cx="2222" cy="1778"/>
          </a:xfrm>
          <a:custGeom>
            <a:avLst/>
            <a:gdLst>
              <a:gd fmla="*/ 2222 w 2222" name="connsiteX0"/>
              <a:gd fmla="*/ 0 h 1778" name="connsiteY0"/>
              <a:gd fmla="*/ 0 w 2222" name="connsiteX1"/>
              <a:gd fmla="*/ 381 h 1778" name="connsiteY1"/>
              <a:gd fmla="*/ 762 w 2222" name="connsiteX2"/>
              <a:gd fmla="*/ 1778 h 1778" name="connsiteY2"/>
              <a:gd fmla="*/ 2222 w 2222" name="connsiteX3"/>
              <a:gd fmla="*/ 0 h 1778" name="connsiteY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778" w="2222">
                <a:moveTo>
                  <a:pt x="2222" y="0"/>
                </a:moveTo>
                <a:lnTo>
                  <a:pt x="0" y="381"/>
                </a:lnTo>
                <a:cubicBezTo>
                  <a:pt x="253" y="826"/>
                  <a:pt x="508" y="1334"/>
                  <a:pt x="762" y="1778"/>
                </a:cubicBezTo>
                <a:lnTo>
                  <a:pt x="2222" y="0"/>
                </a:lnTo>
                <a:close/>
              </a:path>
            </a:pathLst>
          </a:custGeom>
          <a:solidFill>
            <a:srgbClr val="1D1D1B"/>
          </a:solidFill>
          <a:ln cap="flat" w="6350">
            <a:noFill/>
            <a:prstDash val="solid"/>
            <a:miter/>
          </a:ln>
        </p:spPr>
        <p:txBody>
          <a:bodyPr anchor="ctr" rtlCol="0"/>
          <a:lstStyle/>
          <a:p>
            <a:endParaRPr dirty="0"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56BC6-9DCC-57A5-657B-1AADB8D77CD2}"/>
              </a:ext>
            </a:extLst>
          </p:cNvPr>
          <p:cNvSpPr>
            <a:spLocks noGrp="1"/>
          </p:cNvSpPr>
          <p:nvPr>
            <p:ph hasCustomPrompt="1" type="ctrTitle"/>
          </p:nvPr>
        </p:nvSpPr>
        <p:spPr>
          <a:xfrm>
            <a:off x="1653222" y="1424662"/>
            <a:ext cx="9849873" cy="1866631"/>
          </a:xfrm>
        </p:spPr>
        <p:txBody>
          <a:bodyPr anchor="b">
            <a:normAutofit/>
          </a:bodyPr>
          <a:lstStyle>
            <a:lvl1pPr algn="r">
              <a:defRPr b="0" sz="4000">
                <a:solidFill>
                  <a:schemeClr val="tx1"/>
                </a:solidFill>
              </a:defRPr>
            </a:lvl1pPr>
          </a:lstStyle>
          <a:p>
            <a:r>
              <a:rPr dirty="0" lang="en-US"/>
              <a:t>Main title goes here </a:t>
            </a:r>
            <a:br>
              <a:rPr dirty="0" lang="en-US"/>
            </a:br>
            <a:r>
              <a:rPr dirty="0" lang="en-US"/>
              <a:t>on one or two lines</a:t>
            </a:r>
            <a:endParaRPr dirty="0"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83409CD-E158-FFB3-E6AB-07FB62596DB7}"/>
              </a:ext>
            </a:extLst>
          </p:cNvPr>
          <p:cNvSpPr>
            <a:spLocks noGrp="1"/>
          </p:cNvSpPr>
          <p:nvPr>
            <p:ph hasCustomPrompt="1" idx="1" type="subTitle"/>
          </p:nvPr>
        </p:nvSpPr>
        <p:spPr>
          <a:xfrm>
            <a:off x="1646355" y="5304620"/>
            <a:ext cx="9849873" cy="915205"/>
          </a:xfrm>
        </p:spPr>
        <p:txBody>
          <a:bodyPr/>
          <a:lstStyle>
            <a:lvl1pPr algn="r" indent="0" marL="0">
              <a:buNone/>
              <a:defRPr b="1" sz="2400">
                <a:solidFill>
                  <a:schemeClr val="tx1"/>
                </a:solidFill>
              </a:defRPr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dirty="0" lang="en-US"/>
              <a:t>Sub-title goes here</a:t>
            </a:r>
            <a:endParaRPr dirty="0" lang="en-GB"/>
          </a:p>
        </p:txBody>
      </p:sp>
      <p:pic>
        <p:nvPicPr>
          <p:cNvPr descr="A picture containing text, tableware, plate, dishware&#10;&#10;Description automatically generated" id="11" name="Picture 10">
            <a:extLst>
              <a:ext uri="{FF2B5EF4-FFF2-40B4-BE49-F238E27FC236}">
                <a16:creationId xmlns:a16="http://schemas.microsoft.com/office/drawing/2014/main" id="{4CFBA268-2E79-92D3-CB4E-F5BCDF6141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50" y="244266"/>
            <a:ext cx="2824278" cy="684673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FC06E80-08C6-594D-2684-F3982117C977}"/>
              </a:ext>
            </a:extLst>
          </p:cNvPr>
          <p:cNvSpPr txBox="1">
            <a:spLocks/>
          </p:cNvSpPr>
          <p:nvPr userDrawn="1"/>
        </p:nvSpPr>
        <p:spPr>
          <a:xfrm>
            <a:off x="10161892" y="6378575"/>
            <a:ext cx="1334336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defPPr>
              <a:defRPr lang="en-US"/>
            </a:defPPr>
            <a:lvl1pPr algn="r" defTabSz="914400" eaLnBrk="1" hangingPunct="1" latinLnBrk="0" marL="0" rtl="0">
              <a:defRPr kern="120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C9EB746-4687-4314-B754-61AE929D06FC}" type="slidenum">
              <a:rPr lang="en-GB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dirty="0" lang="en-GB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8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5029-8971-8103-2CC2-B1CE6AA55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5895" y="558000"/>
            <a:ext cx="10897200" cy="504000"/>
          </a:xfrm>
        </p:spPr>
        <p:txBody>
          <a:bodyPr lIns="0" anchor="b" anchorCtr="0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40540-E35C-7937-D709-0F005E959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4937" y="1209599"/>
            <a:ext cx="10898158" cy="4860000"/>
          </a:xfrm>
        </p:spPr>
        <p:txBody>
          <a:bodyPr lIns="0"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78833-A426-0DC1-54CE-BE3C318C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EAC6-58D5-6961-D7AC-8814EBFBE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85C7FC-08F7-9C90-387C-016FF4305D4E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C7F411BE-FBD2-3030-8A3A-25E51E4FF3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9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1880B-C7C0-8052-EFBE-F2839F16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801" y="558000"/>
            <a:ext cx="10925212" cy="503999"/>
          </a:xfrm>
        </p:spPr>
        <p:txBody>
          <a:bodyPr lIns="0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1D538-4340-9D28-DB38-38DD2294FA8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4800" y="1209600"/>
            <a:ext cx="5378658" cy="4860000"/>
          </a:xfrm>
        </p:spPr>
        <p:txBody>
          <a:bodyPr lIns="0"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51921-7A78-051E-7328-86112648E2F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209600"/>
            <a:ext cx="5357812" cy="4860000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7A18E-CF4F-4893-D90A-1439F5ED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80528" y="6356350"/>
            <a:ext cx="3808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A15BE-56B4-51EA-1208-A9AE10535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83F13C55-2159-6F31-2798-2372419D5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17270" y="385079"/>
            <a:ext cx="220496" cy="248058"/>
          </a:xfrm>
          <a:prstGeom prst="rect">
            <a:avLst/>
          </a:prstGeom>
        </p:spPr>
      </p:pic>
      <p:pic>
        <p:nvPicPr>
          <p:cNvPr id="3" name="Picture 2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92AE7A53-EC70-0BBA-BE00-D5C92D3234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11919"/>
            <a:ext cx="1568781" cy="38031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BBA832-30FE-F7BD-39BF-825C7FA5E204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92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1708-F654-A24C-A645-7EB8F4BF3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800" y="558000"/>
            <a:ext cx="10897200" cy="503999"/>
          </a:xfrm>
        </p:spPr>
        <p:txBody>
          <a:bodyPr lIns="0" anchor="t" anchorCtr="0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54BA9-320D-F0C7-88F5-7E3D7706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04075-CD0D-031E-E387-416F961B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23BD23F-6FC1-E769-AF54-AEB911CEA6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7865" y="1209600"/>
            <a:ext cx="5335200" cy="4860000"/>
          </a:xfrm>
          <a:solidFill>
            <a:schemeClr val="tx2">
              <a:lumMod val="10000"/>
              <a:lumOff val="90000"/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10">
            <a:extLst>
              <a:ext uri="{FF2B5EF4-FFF2-40B4-BE49-F238E27FC236}">
                <a16:creationId xmlns:a16="http://schemas.microsoft.com/office/drawing/2014/main" id="{E17180FC-91E2-AF6C-2520-524460681AA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66694" y="1209600"/>
            <a:ext cx="5335306" cy="4860000"/>
          </a:xfrm>
          <a:solidFill>
            <a:schemeClr val="tx2">
              <a:lumMod val="10000"/>
              <a:lumOff val="90000"/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3" name="Picture 2" descr="A picture containing text, tableware, plate, dishware&#10;&#10;Description automatically generated">
            <a:extLst>
              <a:ext uri="{FF2B5EF4-FFF2-40B4-BE49-F238E27FC236}">
                <a16:creationId xmlns:a16="http://schemas.microsoft.com/office/drawing/2014/main" id="{427468C3-D288-14E6-2BF3-77BBA0811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56" y="6301409"/>
            <a:ext cx="1568781" cy="38031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FB4DAB-D85E-312F-4ADE-E3D8681A7ECB}"/>
              </a:ext>
            </a:extLst>
          </p:cNvPr>
          <p:cNvCxnSpPr>
            <a:cxnSpLocks/>
          </p:cNvCxnSpPr>
          <p:nvPr userDrawn="1"/>
        </p:nvCxnSpPr>
        <p:spPr>
          <a:xfrm>
            <a:off x="604937" y="1090576"/>
            <a:ext cx="108912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53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3550EDB-CA3C-DE20-4E56-CAAB6DC707E8}"/>
              </a:ext>
            </a:extLst>
          </p:cNvPr>
          <p:cNvSpPr/>
          <p:nvPr userDrawn="1"/>
        </p:nvSpPr>
        <p:spPr>
          <a:xfrm>
            <a:off x="-1" y="0"/>
            <a:ext cx="12192001" cy="6862179"/>
          </a:xfrm>
          <a:prstGeom prst="rect">
            <a:avLst/>
          </a:prstGeom>
          <a:gradFill flip="none" rotWithShape="1">
            <a:gsLst>
              <a:gs pos="31000">
                <a:schemeClr val="accent1">
                  <a:alpha val="20000"/>
                </a:schemeClr>
              </a:gs>
              <a:gs pos="100000">
                <a:schemeClr val="accent2">
                  <a:lumMod val="99852"/>
                  <a:alpha val="14363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440A-DB94-075C-02E4-76130C35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685C-83A1-1A59-7396-77E75385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36A7C3F-FA4A-FCD9-A9E9-FFB693262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800" y="1044000"/>
            <a:ext cx="5416801" cy="2025838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Divider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05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A357C4-524F-384C-DCC5-A46EEE292E08}"/>
              </a:ext>
            </a:extLst>
          </p:cNvPr>
          <p:cNvSpPr/>
          <p:nvPr userDrawn="1"/>
        </p:nvSpPr>
        <p:spPr>
          <a:xfrm>
            <a:off x="-1" y="0"/>
            <a:ext cx="12192001" cy="6862179"/>
          </a:xfrm>
          <a:prstGeom prst="rect">
            <a:avLst/>
          </a:prstGeom>
          <a:gradFill flip="none" rotWithShape="1">
            <a:gsLst>
              <a:gs pos="31000">
                <a:schemeClr val="accent1">
                  <a:alpha val="20000"/>
                </a:schemeClr>
              </a:gs>
              <a:gs pos="100000">
                <a:schemeClr val="accent2">
                  <a:lumMod val="99852"/>
                  <a:alpha val="14363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2056017-D1F6-DF8A-6001-AF29599058D1}"/>
              </a:ext>
            </a:extLst>
          </p:cNvPr>
          <p:cNvSpPr/>
          <p:nvPr userDrawn="1"/>
        </p:nvSpPr>
        <p:spPr>
          <a:xfrm>
            <a:off x="56139" y="1079372"/>
            <a:ext cx="7258304" cy="4144454"/>
          </a:xfrm>
          <a:custGeom>
            <a:avLst/>
            <a:gdLst>
              <a:gd name="connsiteX0" fmla="*/ 0 w 7258304"/>
              <a:gd name="connsiteY0" fmla="*/ 2073466 h 4144454"/>
              <a:gd name="connsiteX1" fmla="*/ 482981 w 7258304"/>
              <a:gd name="connsiteY1" fmla="*/ 4144455 h 4144454"/>
              <a:gd name="connsiteX2" fmla="*/ 7258304 w 7258304"/>
              <a:gd name="connsiteY2" fmla="*/ 0 h 4144454"/>
              <a:gd name="connsiteX3" fmla="*/ 80455 w 7258304"/>
              <a:gd name="connsiteY3" fmla="*/ 1204532 h 4144454"/>
              <a:gd name="connsiteX4" fmla="*/ 0 w 7258304"/>
              <a:gd name="connsiteY4" fmla="*/ 2073466 h 414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8304" h="4144454">
                <a:moveTo>
                  <a:pt x="0" y="2073466"/>
                </a:moveTo>
                <a:cubicBezTo>
                  <a:pt x="0" y="2821432"/>
                  <a:pt x="174752" y="3526028"/>
                  <a:pt x="482981" y="4144455"/>
                </a:cubicBezTo>
                <a:lnTo>
                  <a:pt x="7258304" y="0"/>
                </a:lnTo>
                <a:lnTo>
                  <a:pt x="80455" y="1204532"/>
                </a:lnTo>
                <a:cubicBezTo>
                  <a:pt x="27813" y="1485583"/>
                  <a:pt x="0" y="1776095"/>
                  <a:pt x="0" y="2073466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FFE6172-73D6-2285-D818-D04438029563}"/>
              </a:ext>
            </a:extLst>
          </p:cNvPr>
          <p:cNvSpPr/>
          <p:nvPr userDrawn="1"/>
        </p:nvSpPr>
        <p:spPr>
          <a:xfrm>
            <a:off x="757940" y="1501711"/>
            <a:ext cx="6721855" cy="5356288"/>
          </a:xfrm>
          <a:custGeom>
            <a:avLst/>
            <a:gdLst>
              <a:gd name="connsiteX0" fmla="*/ 6721856 w 6721855"/>
              <a:gd name="connsiteY0" fmla="*/ 0 h 5356288"/>
              <a:gd name="connsiteX1" fmla="*/ 0 w 6721855"/>
              <a:gd name="connsiteY1" fmla="*/ 4111752 h 5356288"/>
              <a:gd name="connsiteX2" fmla="*/ 1177862 w 6721855"/>
              <a:gd name="connsiteY2" fmla="*/ 5356289 h 5356288"/>
              <a:gd name="connsiteX3" fmla="*/ 2327148 w 6721855"/>
              <a:gd name="connsiteY3" fmla="*/ 5356289 h 5356288"/>
              <a:gd name="connsiteX4" fmla="*/ 6721856 w 6721855"/>
              <a:gd name="connsiteY4" fmla="*/ 0 h 535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1855" h="5356288">
                <a:moveTo>
                  <a:pt x="6721856" y="0"/>
                </a:moveTo>
                <a:lnTo>
                  <a:pt x="0" y="4111752"/>
                </a:lnTo>
                <a:cubicBezTo>
                  <a:pt x="310388" y="4605020"/>
                  <a:pt x="711391" y="5028756"/>
                  <a:pt x="1177862" y="5356289"/>
                </a:cubicBezTo>
                <a:lnTo>
                  <a:pt x="2327148" y="5356289"/>
                </a:lnTo>
                <a:lnTo>
                  <a:pt x="6721856" y="0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74F2C41-AB5F-D39B-8D30-BDB49517F3EE}"/>
              </a:ext>
            </a:extLst>
          </p:cNvPr>
          <p:cNvSpPr/>
          <p:nvPr userDrawn="1"/>
        </p:nvSpPr>
        <p:spPr>
          <a:xfrm>
            <a:off x="252734" y="0"/>
            <a:ext cx="7402322" cy="1805368"/>
          </a:xfrm>
          <a:custGeom>
            <a:avLst/>
            <a:gdLst>
              <a:gd name="connsiteX0" fmla="*/ 64 w 7402322"/>
              <a:gd name="connsiteY0" fmla="*/ 1805369 h 1805368"/>
              <a:gd name="connsiteX1" fmla="*/ 7402323 w 7402322"/>
              <a:gd name="connsiteY1" fmla="*/ 563245 h 1805368"/>
              <a:gd name="connsiteX2" fmla="*/ 6948678 w 7402322"/>
              <a:gd name="connsiteY2" fmla="*/ 0 h 1805368"/>
              <a:gd name="connsiteX3" fmla="*/ 1042924 w 7402322"/>
              <a:gd name="connsiteY3" fmla="*/ 0 h 1805368"/>
              <a:gd name="connsiteX4" fmla="*/ 0 w 7402322"/>
              <a:gd name="connsiteY4" fmla="*/ 1805369 h 180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2322" h="1805368">
                <a:moveTo>
                  <a:pt x="64" y="1805369"/>
                </a:moveTo>
                <a:lnTo>
                  <a:pt x="7402323" y="563245"/>
                </a:lnTo>
                <a:cubicBezTo>
                  <a:pt x="7265988" y="362268"/>
                  <a:pt x="7114096" y="173927"/>
                  <a:pt x="6948678" y="0"/>
                </a:cubicBezTo>
                <a:lnTo>
                  <a:pt x="1042924" y="0"/>
                </a:lnTo>
                <a:cubicBezTo>
                  <a:pt x="569277" y="498094"/>
                  <a:pt x="207201" y="1115124"/>
                  <a:pt x="0" y="1805369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862FD75-EB9A-B5D0-3D4A-24CC579DB1C5}"/>
              </a:ext>
            </a:extLst>
          </p:cNvPr>
          <p:cNvSpPr/>
          <p:nvPr userDrawn="1"/>
        </p:nvSpPr>
        <p:spPr>
          <a:xfrm>
            <a:off x="3652080" y="1423098"/>
            <a:ext cx="4789042" cy="5434901"/>
          </a:xfrm>
          <a:custGeom>
            <a:avLst/>
            <a:gdLst>
              <a:gd name="connsiteX0" fmla="*/ 4789043 w 4789042"/>
              <a:gd name="connsiteY0" fmla="*/ 1729740 h 5434901"/>
              <a:gd name="connsiteX1" fmla="*/ 4459225 w 4789042"/>
              <a:gd name="connsiteY1" fmla="*/ 0 h 5434901"/>
              <a:gd name="connsiteX2" fmla="*/ 0 w 4789042"/>
              <a:gd name="connsiteY2" fmla="*/ 5434902 h 5434901"/>
              <a:gd name="connsiteX3" fmla="*/ 2909634 w 4789042"/>
              <a:gd name="connsiteY3" fmla="*/ 5434902 h 5434901"/>
              <a:gd name="connsiteX4" fmla="*/ 4789043 w 4789042"/>
              <a:gd name="connsiteY4" fmla="*/ 1729740 h 543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042" h="5434901">
                <a:moveTo>
                  <a:pt x="4789043" y="1729740"/>
                </a:moveTo>
                <a:cubicBezTo>
                  <a:pt x="4789043" y="1116140"/>
                  <a:pt x="4671632" y="531622"/>
                  <a:pt x="4459225" y="0"/>
                </a:cubicBezTo>
                <a:lnTo>
                  <a:pt x="0" y="5434902"/>
                </a:lnTo>
                <a:lnTo>
                  <a:pt x="2909634" y="5434902"/>
                </a:lnTo>
                <a:cubicBezTo>
                  <a:pt x="4042220" y="4639628"/>
                  <a:pt x="4789043" y="3277108"/>
                  <a:pt x="4789043" y="1729740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E440A-DB94-075C-02E4-76130C35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0400" y="6356350"/>
            <a:ext cx="3808800" cy="363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685C-83A1-1A59-7396-77E75385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36A7C3F-FA4A-FCD9-A9E9-FFB693262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800" y="1044000"/>
            <a:ext cx="5416801" cy="2025838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Divider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AFF8C-3A9F-F0EA-7072-0E0E1D16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37" y="365125"/>
            <a:ext cx="1089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4A3F5-7554-02FE-23B7-618DF1892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937" y="1825625"/>
            <a:ext cx="10898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05691-C045-4A44-CE22-2E548F253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4800" y="6357600"/>
            <a:ext cx="3808800" cy="36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882D-AF30-ADA7-09A7-E9CD7F0EE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68759" y="6356350"/>
            <a:ext cx="1334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EB746-4687-4314-B754-61AE929D06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29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8" r:id="rId3"/>
    <p:sldLayoutId id="2147483675" r:id="rId4"/>
    <p:sldLayoutId id="2147483670" r:id="rId5"/>
    <p:sldLayoutId id="2147483653" r:id="rId6"/>
    <p:sldLayoutId id="2147483654" r:id="rId7"/>
    <p:sldLayoutId id="2147483674" r:id="rId8"/>
    <p:sldLayoutId id="2147483651" r:id="rId9"/>
    <p:sldLayoutId id="2147483671" r:id="rId10"/>
    <p:sldLayoutId id="2147483669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72" r:id="rId17"/>
    <p:sldLayoutId id="2147483673" r:id="rId18"/>
    <p:sldLayoutId id="2147483677" r:id="rId19"/>
    <p:sldLayoutId id="2147483678" r:id="rId20"/>
    <p:sldLayoutId id="2147483679" r:id="rId21"/>
    <p:sldLayoutId id="2147483680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tituteofhealthequity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22.xml" Type="http://schemas.openxmlformats.org/officeDocument/2006/relationships/slideLayout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tado.com/gb-en/press/uk-homes-losing-heat-up-to-three-times-faster-than-european-neighbours" TargetMode="External"/></Relationships>
</file>

<file path=ppt/slides/_rels/slide21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22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22.xml" Type="http://schemas.openxmlformats.org/officeDocument/2006/relationships/slideLayout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9.xml" Type="http://schemas.openxmlformats.org/officeDocument/2006/relationships/slideLayout"/><Relationship Id="rId4" Target="../media/image25.jpg" Type="http://schemas.openxmlformats.org/officeDocument/2006/relationships/image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 ?><Relationships xmlns="http://schemas.openxmlformats.org/package/2006/relationships"><Relationship Id="rId8" Target="../media/image32.jpeg" Type="http://schemas.openxmlformats.org/officeDocument/2006/relationships/image"/><Relationship Id="rId3" Target="../media/image27.jpeg" Type="http://schemas.openxmlformats.org/officeDocument/2006/relationships/image"/><Relationship Id="rId7" Target="../media/image31.jpeg" Type="http://schemas.openxmlformats.org/officeDocument/2006/relationships/image"/><Relationship Id="rId2" Target="../media/image26.jpeg" Type="http://schemas.openxmlformats.org/officeDocument/2006/relationships/image"/><Relationship Id="rId1" Target="../slideLayouts/slideLayout9.xml" Type="http://schemas.openxmlformats.org/officeDocument/2006/relationships/slideLayout"/><Relationship Id="rId6" Target="../media/image30.jpeg" Type="http://schemas.openxmlformats.org/officeDocument/2006/relationships/image"/><Relationship Id="rId5" Target="../media/image29.jpeg" Type="http://schemas.openxmlformats.org/officeDocument/2006/relationships/image"/><Relationship Id="rId4" Target="../media/image28.jpeg" Type="http://schemas.openxmlformats.org/officeDocument/2006/relationships/image"/><Relationship Id="rId9" Target="../media/image33.jpeg" Type="http://schemas.openxmlformats.org/officeDocument/2006/relationships/image"/></Relationships>
</file>

<file path=ppt/slides/_rels/slide27.xml.rels><?xml version="1.0" encoding="UTF-8" standalone="yes" ?><Relationships xmlns="http://schemas.openxmlformats.org/package/2006/relationships"><Relationship Id="rId2" Target="../media/image34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12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552F4-3D8C-7AAA-8823-ECB4F0F95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Social Justice and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EC20D-4C8C-FB8B-3AF6-0FD923C9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452" y="3544842"/>
            <a:ext cx="9928643" cy="209610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Professor Michael Marmot</a:t>
            </a:r>
          </a:p>
          <a:p>
            <a:pPr algn="ctr"/>
            <a:r>
              <a:rPr lang="en-US" dirty="0"/>
              <a:t>@MichaelMarmot</a:t>
            </a:r>
          </a:p>
          <a:p>
            <a:pPr algn="ctr"/>
            <a:r>
              <a:rPr lang="en-GB" dirty="0">
                <a:hlinkClick r:id="rId3"/>
              </a:rPr>
              <a:t>http://www.instituteofhealthequity.org/</a:t>
            </a:r>
            <a:endParaRPr lang="en-GB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7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ED3F8-1DAE-9BC1-2039-16BE9F7B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Child poverty rates 2019-2021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A5D356-B69D-AD25-6B0F-DBB4698CC9E1}"/>
              </a:ext>
            </a:extLst>
          </p:cNvPr>
          <p:cNvSpPr txBox="1"/>
          <p:nvPr/>
        </p:nvSpPr>
        <p:spPr>
          <a:xfrm>
            <a:off x="10308771" y="6390702"/>
            <a:ext cx="16655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Source: UNICEF </a:t>
            </a:r>
            <a:r>
              <a:rPr lang="en-GB" sz="100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Innocenti</a:t>
            </a:r>
            <a:endParaRPr lang="en-GB" sz="10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A7BC9DB-D169-1148-82BB-01AB572DB8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4838" y="1209675"/>
          <a:ext cx="10898187" cy="485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202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F860-B5C0-ED20-28AA-DDB4AB9C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Change in child income poverty rates, 2012-2014 to 2019-2021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29481D-656C-6FDF-FDC9-7E321509CCE0}"/>
              </a:ext>
            </a:extLst>
          </p:cNvPr>
          <p:cNvSpPr txBox="1"/>
          <p:nvPr/>
        </p:nvSpPr>
        <p:spPr>
          <a:xfrm>
            <a:off x="10308771" y="6390702"/>
            <a:ext cx="16655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Source: UNICEF </a:t>
            </a:r>
            <a:r>
              <a:rPr lang="en-GB" sz="1000" i="0" u="none" strike="noStrike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Innocenti</a:t>
            </a:r>
            <a:endParaRPr lang="en-GB" sz="1000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2C21293-E701-EC23-DB22-1309E8ECC6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4838" y="1209675"/>
          <a:ext cx="10898187" cy="485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488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ED32F3-DD1C-0F18-422E-08FACF480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number of people experiencing destitution in the UK increased by 148% from 2017 to 2022</a:t>
            </a:r>
          </a:p>
        </p:txBody>
      </p:sp>
      <p:pic>
        <p:nvPicPr>
          <p:cNvPr id="6" name="Content Placeholder 5" descr="A graph of people with numbers and a red line&#10;&#10;Description automatically generated with medium confidence">
            <a:extLst>
              <a:ext uri="{FF2B5EF4-FFF2-40B4-BE49-F238E27FC236}">
                <a16:creationId xmlns:a16="http://schemas.microsoft.com/office/drawing/2014/main" id="{64DE98AD-31F8-853D-8D85-27DE45B164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58" y="1150073"/>
            <a:ext cx="4930815" cy="5599821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7D5C378-1C18-95D6-9AE4-D2DF047927DD}"/>
              </a:ext>
            </a:extLst>
          </p:cNvPr>
          <p:cNvSpPr txBox="1"/>
          <p:nvPr/>
        </p:nvSpPr>
        <p:spPr>
          <a:xfrm>
            <a:off x="7407798" y="2071868"/>
            <a:ext cx="52086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1200" b="1" dirty="0">
                <a:solidFill>
                  <a:srgbClr val="FF0000"/>
                </a:solidFill>
              </a:rPr>
              <a:t>3.8</a:t>
            </a:r>
          </a:p>
        </p:txBody>
      </p:sp>
    </p:spTree>
    <p:extLst>
      <p:ext uri="{BB962C8B-B14F-4D97-AF65-F5344CB8AC3E}">
        <p14:creationId xmlns:p14="http://schemas.microsoft.com/office/powerpoint/2010/main" val="3850474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7B23-65B3-3EA7-175C-1260E04A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51801-E72E-7D83-0C73-CBB489DF0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E7D66-CC4A-2D23-36DC-26951D24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8997-F432-425E-9889-9D05EBED06BE}" type="slidenum">
              <a:rPr lang="en-GB" dirty="0" smtClean="0"/>
              <a:t>13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F49136-8448-917E-3098-7F055F56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65" y="83603"/>
            <a:ext cx="10067915" cy="5448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EC2FD7-814D-6070-F9F9-928997924A85}"/>
              </a:ext>
            </a:extLst>
          </p:cNvPr>
          <p:cNvSpPr txBox="1"/>
          <p:nvPr/>
        </p:nvSpPr>
        <p:spPr>
          <a:xfrm>
            <a:off x="659219" y="6176963"/>
            <a:ext cx="528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JRF and Trussell Trust “Guarantee Our Essentials” 2023</a:t>
            </a:r>
          </a:p>
        </p:txBody>
      </p:sp>
    </p:spTree>
    <p:extLst>
      <p:ext uri="{BB962C8B-B14F-4D97-AF65-F5344CB8AC3E}">
        <p14:creationId xmlns:p14="http://schemas.microsoft.com/office/powerpoint/2010/main" val="2080912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F8EF-4F37-1F2C-CE1A-BA18F2F3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>
                <a:solidFill>
                  <a:srgbClr val="22B064"/>
                </a:solidFill>
                <a:ea typeface="+mj-lt"/>
                <a:cs typeface="+mj-lt"/>
              </a:rPr>
              <a:t>Percent of working-age adults in poverty in working families (where at least one adult is in work), 3 year average, 2017/18-2019/20 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9CD84-3CC4-F955-8133-F578730BF571}"/>
              </a:ext>
            </a:extLst>
          </p:cNvPr>
          <p:cNvSpPr txBox="1"/>
          <p:nvPr/>
        </p:nvSpPr>
        <p:spPr>
          <a:xfrm>
            <a:off x="8615966" y="6304103"/>
            <a:ext cx="3322750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GB"/>
              <a:t>Source: HBAI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0A34908-8779-ED5E-EF4C-39BC032F15C0}"/>
              </a:ext>
            </a:extLst>
          </p:cNvPr>
          <p:cNvGraphicFramePr>
            <a:graphicFrameLocks/>
          </p:cNvGraphicFramePr>
          <p:nvPr/>
        </p:nvGraphicFramePr>
        <p:xfrm>
          <a:off x="515155" y="1287887"/>
          <a:ext cx="11281893" cy="4623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296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A02F-B40B-0547-B42B-44F39FFF5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DF2BF1-29FD-EA41-9054-16D429AFD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F0E5-68C8-481D-8E94-82612C4C0023}" type="slidenum">
              <a:rPr lang="en-GB" smtClean="0"/>
              <a:t>15</a:t>
            </a:fld>
            <a:endParaRPr lang="en-GB"/>
          </a:p>
        </p:txBody>
      </p:sp>
      <p:pic>
        <p:nvPicPr>
          <p:cNvPr id="3074" name="Picture 2" descr="Image preview">
            <a:extLst>
              <a:ext uri="{FF2B5EF4-FFF2-40B4-BE49-F238E27FC236}">
                <a16:creationId xmlns:a16="http://schemas.microsoft.com/office/drawing/2014/main" id="{33FC3D82-885C-8645-BB96-C9A739544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15" y="1"/>
            <a:ext cx="10051571" cy="649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689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F4D9D6BE-2A29-BA32-EE54-D9C312759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22" y="1551008"/>
            <a:ext cx="9849873" cy="4213184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Pursue Environmental Sustainability together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to create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A Fairer, Healthier and more Sustainable society</a:t>
            </a:r>
          </a:p>
        </p:txBody>
      </p:sp>
    </p:spTree>
    <p:extLst>
      <p:ext uri="{BB962C8B-B14F-4D97-AF65-F5344CB8AC3E}">
        <p14:creationId xmlns:p14="http://schemas.microsoft.com/office/powerpoint/2010/main" val="2551863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9220"/>
            <a:ext cx="10515600" cy="987018"/>
          </a:xfrm>
        </p:spPr>
        <p:txBody>
          <a:bodyPr anchor="ctr">
            <a:normAutofit/>
          </a:bodyPr>
          <a:lstStyle/>
          <a:p>
            <a:r>
              <a:rPr lang="en-GB" sz="3100"/>
              <a:t>Advisory Group Report for the UK Committee on Climate Change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649" y="1646238"/>
            <a:ext cx="4924701" cy="4530725"/>
          </a:xfrm>
          <a:prstGeom prst="rect">
            <a:avLst/>
          </a:prstGeom>
          <a:noFill/>
        </p:spPr>
      </p:pic>
      <p:sp>
        <p:nvSpPr>
          <p:cNvPr id="4" name="Slide Number Placeholder 3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2EA68997-F432-425E-9889-9D05EBED06BE}" type="slidenum">
              <a:rPr lang="en-GB" smtClean="0"/>
              <a:pPr>
                <a:spcAft>
                  <a:spcPts val="600"/>
                </a:spcAft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132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E9B2C-AB01-9741-BFAA-E1ABA7C48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895" y="558000"/>
            <a:ext cx="10897200" cy="504000"/>
          </a:xfrm>
        </p:spPr>
        <p:txBody>
          <a:bodyPr anchor="b">
            <a:normAutofit/>
          </a:bodyPr>
          <a:lstStyle/>
          <a:p>
            <a:r>
              <a:rPr lang="en-US" dirty="0"/>
              <a:t>Areas for action on health equity and GHGs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96CA-016E-834D-BE68-2A5EA7F6E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7" y="1209599"/>
            <a:ext cx="10898158" cy="486000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/>
              <a:t>Transport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Buildings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Diet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Work and employment patterns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3200" dirty="0"/>
              <a:t>Running through all of this is air pollution</a:t>
            </a:r>
          </a:p>
          <a:p>
            <a:pPr marL="0" indent="0" algn="ctr">
              <a:buNone/>
            </a:pPr>
            <a:r>
              <a:rPr lang="en-US" sz="3200" dirty="0"/>
              <a:t>Health Equity as an explicit goal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1979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FDE94A-97DC-119E-9F87-76571D63B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imperfect storm - causes of cold homes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91E24D-64A8-0270-5364-97EB80439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862" y="1400175"/>
            <a:ext cx="677227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0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8B72BBE8-D6BF-7448-9080-042BD4D1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n-US" sz="3200" dirty="0"/>
              <a:t>Why treat people and send them back to the conditions that made them sick?</a:t>
            </a:r>
          </a:p>
        </p:txBody>
      </p:sp>
      <p:pic>
        <p:nvPicPr>
          <p:cNvPr id="87044" name="Picture 1">
            <a:extLst>
              <a:ext uri="{FF2B5EF4-FFF2-40B4-BE49-F238E27FC236}">
                <a16:creationId xmlns:a16="http://schemas.microsoft.com/office/drawing/2014/main" id="{7598313C-D30D-FC4F-946F-D2D25AC71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11" y="1443386"/>
            <a:ext cx="3484237" cy="47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524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0FA6B1-417A-5F41-488E-C32711E1C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34" y="735432"/>
            <a:ext cx="10897200" cy="725805"/>
          </a:xfrm>
        </p:spPr>
        <p:txBody>
          <a:bodyPr>
            <a:normAutofit fontScale="90000"/>
          </a:bodyPr>
          <a:lstStyle/>
          <a:p>
            <a:r>
              <a:rPr lang="en-GB" dirty="0"/>
              <a:t>POOR LEVELS OF INSULATION</a:t>
            </a:r>
            <a:br>
              <a:rPr lang="en-GB" dirty="0"/>
            </a:br>
            <a:r>
              <a:rPr lang="en-GB" dirty="0"/>
              <a:t>Home temperature loss after 5 hours compared to European neighbours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89FD533-33A9-0DEC-0065-BCCF51317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525" y="1609076"/>
            <a:ext cx="6760610" cy="423065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7D6C70D-AF6A-5EEF-3778-B13C04508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25353"/>
              </p:ext>
            </p:extLst>
          </p:nvPr>
        </p:nvGraphicFramePr>
        <p:xfrm>
          <a:off x="6545586" y="5987567"/>
          <a:ext cx="5486400" cy="725805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38318784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551058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394751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 heat loss*, degrees Celsius, UK and European neighbours,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9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https://www.tado.com/gb-en/press/uk-homes-losing-heat-up-to-three-times-faster-than-european-neighbours</a:t>
                      </a:r>
                      <a:endParaRPr lang="en-GB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835716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*Home temperature loss after 5 hours, with a temperature of 0°C outside and 20°C inside.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4729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460341C-96B4-0BD8-E1BE-0D5C7042B19F}"/>
              </a:ext>
            </a:extLst>
          </p:cNvPr>
          <p:cNvSpPr txBox="1"/>
          <p:nvPr/>
        </p:nvSpPr>
        <p:spPr>
          <a:xfrm>
            <a:off x="8507002" y="1839074"/>
            <a:ext cx="3226086" cy="1815882"/>
          </a:xfrm>
          <a:prstGeom prst="rect">
            <a:avLst/>
          </a:prstGeom>
          <a:solidFill>
            <a:schemeClr val="accent3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2800" dirty="0"/>
              <a:t>Over 50% of our homes are energy inefficient (less than EPC C)</a:t>
            </a:r>
          </a:p>
        </p:txBody>
      </p:sp>
    </p:spTree>
    <p:extLst>
      <p:ext uri="{BB962C8B-B14F-4D97-AF65-F5344CB8AC3E}">
        <p14:creationId xmlns:p14="http://schemas.microsoft.com/office/powerpoint/2010/main" val="2771827794"/>
      </p:ext>
    </p:extLst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5650"/>
            <a:ext cx="10515600" cy="987018"/>
          </a:xfrm>
        </p:spPr>
        <p:txBody>
          <a:bodyPr>
            <a:normAutofit fontScale="90000"/>
          </a:bodyPr>
          <a:lstStyle/>
          <a:p>
            <a:r>
              <a:rPr dirty="0" lang="en-GB"/>
              <a:t>Children from low-income households more likely to live in are with high air pollution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2EA68997-F432-425E-9889-9D05EBED06BE}" type="slidenum">
              <a:rPr lang="en-GB" smtClean="0"/>
              <a:t>21</a:t>
            </a:fld>
            <a:endParaRPr lang="en-GB"/>
          </a:p>
        </p:txBody>
      </p:sp>
      <p:pic>
        <p:nvPicPr>
          <p:cNvPr id="6" name="Content Placeholder 5"/>
          <p:cNvPicPr>
            <a:picLocks noChangeAspect="1" noGrp="1"/>
          </p:cNvPicPr>
          <p:nvPr>
            <p:ph idx="1"/>
          </p:nvPr>
        </p:nvPicPr>
        <p:blipFill rotWithShape="1">
          <a:blip r:embed="rId2"/>
          <a:srcRect l="128" t="98"/>
          <a:stretch/>
        </p:blipFill>
        <p:spPr>
          <a:xfrm>
            <a:off x="3167148" y="1612668"/>
            <a:ext cx="5261957" cy="52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522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GB" dirty="0"/>
              <a:t>Living in areas with unfavourable environmental conditions</a:t>
            </a:r>
            <a:r>
              <a:rPr lang="en-US" dirty="0"/>
              <a:t>​ </a:t>
            </a:r>
            <a:r>
              <a:rPr lang="en-GB" dirty="0"/>
              <a:t>in England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7885" y="1644391"/>
            <a:ext cx="5702715" cy="471380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8997-F432-425E-9889-9D05EBED06B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205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E117BF-9B73-8441-95B2-7C73047C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99" y="1388962"/>
            <a:ext cx="5416801" cy="1624380"/>
          </a:xfrm>
        </p:spPr>
        <p:txBody>
          <a:bodyPr>
            <a:normAutofit/>
          </a:bodyPr>
          <a:lstStyle/>
          <a:p>
            <a:r>
              <a:rPr lang="en-US" dirty="0"/>
              <a:t>Action</a:t>
            </a:r>
          </a:p>
        </p:txBody>
      </p:sp>
    </p:spTree>
    <p:extLst>
      <p:ext uri="{BB962C8B-B14F-4D97-AF65-F5344CB8AC3E}">
        <p14:creationId xmlns:p14="http://schemas.microsoft.com/office/powerpoint/2010/main" val="1430234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in a blue hat and scarf cutting vegetables&#10;&#10;Description automatically generated">
            <a:extLst>
              <a:ext uri="{FF2B5EF4-FFF2-40B4-BE49-F238E27FC236}">
                <a16:creationId xmlns:a16="http://schemas.microsoft.com/office/drawing/2014/main" id="{1F6AF7CA-6CC3-9984-D569-A3ED4B614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167" y="204115"/>
            <a:ext cx="3754810" cy="5064883"/>
          </a:xfrm>
          <a:prstGeom prst="rect">
            <a:avLst/>
          </a:prstGeom>
        </p:spPr>
      </p:pic>
      <p:pic>
        <p:nvPicPr>
          <p:cNvPr id="6" name="Picture 5" descr="A person and child wrapped in a blanket&#10;&#10;Description automatically generated">
            <a:extLst>
              <a:ext uri="{FF2B5EF4-FFF2-40B4-BE49-F238E27FC236}">
                <a16:creationId xmlns:a16="http://schemas.microsoft.com/office/drawing/2014/main" id="{49D118FD-A24F-5194-B49A-2EFF60548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266" y="1440297"/>
            <a:ext cx="3525730" cy="4961158"/>
          </a:xfrm>
          <a:prstGeom prst="rect">
            <a:avLst/>
          </a:prstGeom>
        </p:spPr>
      </p:pic>
      <p:pic>
        <p:nvPicPr>
          <p:cNvPr id="8" name="Picture 7" descr="A book cover of a book&#10;&#10;Description automatically generated">
            <a:extLst>
              <a:ext uri="{FF2B5EF4-FFF2-40B4-BE49-F238E27FC236}">
                <a16:creationId xmlns:a16="http://schemas.microsoft.com/office/drawing/2014/main" id="{3ADAB4CB-FDD0-ABC2-F387-F4BB5486BD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04" y="1426340"/>
            <a:ext cx="3525732" cy="497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23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d198ea389b_0_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GB" b="1">
                <a:solidFill>
                  <a:schemeClr val="tx1"/>
                </a:solidFill>
              </a:rPr>
              <a:t>Marmot Places – 40+ local authorities</a:t>
            </a:r>
          </a:p>
        </p:txBody>
      </p:sp>
      <p:sp>
        <p:nvSpPr>
          <p:cNvPr id="187" name="Google Shape;187;g2d198ea389b_0_2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685800" lvl="1" indent="-21716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Coventry 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Greater Manchester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Cheshire and Merseyside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Lancashire and Cumbria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Luton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Waltham Forest 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Gwent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Southwest region 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Leeds</a:t>
            </a:r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GB" sz="320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26E6A8-7664-124B-9555-30A66899166D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 lnSpcReduction="10000"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800" b="1"/>
              <a:t>2024 /25</a:t>
            </a:r>
            <a:endParaRPr lang="en-GB" sz="2800"/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Medway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Wokingham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Northumberland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West Norfolk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Kent (tbc)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Oxford (tbc)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Westminster (tbc)</a:t>
            </a:r>
          </a:p>
          <a:p>
            <a:pPr marL="685800" lvl="1" indent="-21716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200"/>
              <a:t>Newcastle (tbc)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4339"/>
      </p:ext>
    </p:extLst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7635963-8B24-8F4A-9857-6A04C129F5F8}"/>
              </a:ext>
            </a:extLst>
          </p:cNvPr>
          <p:cNvPicPr>
            <a:picLocks noChangeArrowheads="1" noChangeAspect="1" noGrp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" l="356" r="324" t="247"/>
          <a:stretch/>
        </p:blipFill>
        <p:spPr bwMode="auto">
          <a:xfrm>
            <a:off x="650414" y="106878"/>
            <a:ext cx="2325191" cy="306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205406-CB80-174E-EE52-276E06694B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" t="138"/>
          <a:stretch/>
        </p:blipFill>
        <p:spPr>
          <a:xfrm>
            <a:off x="6275264" y="0"/>
            <a:ext cx="2183001" cy="316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258B1E-8A81-8AF8-4F13-50475438BB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934" y="67022"/>
            <a:ext cx="2183001" cy="30998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3335C5-6333-F470-1467-76DCF46F6D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0220" y="3307142"/>
            <a:ext cx="2397898" cy="338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E977DA-4E21-194A-464F-66C9AA7483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341" y="3236971"/>
            <a:ext cx="2367335" cy="334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95600A-1D6E-FB9B-71A3-7C1B38658D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1663" y="3307142"/>
            <a:ext cx="2370201" cy="33120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4FFD170-A7FA-7460-EFE3-B4FF48F28327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926" y="67022"/>
            <a:ext cx="2192145" cy="309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A aerial view of a town&#10;&#10;Description automatically generated" id="8" name="Picture 7">
            <a:extLst>
              <a:ext uri="{FF2B5EF4-FFF2-40B4-BE49-F238E27FC236}">
                <a16:creationId xmlns:a16="http://schemas.microsoft.com/office/drawing/2014/main" id="{2E89C97D-4022-8627-7668-F8E62385C5B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926" y="3308971"/>
            <a:ext cx="2342057" cy="3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35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200" spd="slow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A27DE-F2B5-3D10-B897-317B271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8997-F432-425E-9889-9D05EBED06BE}" type="slidenum">
              <a:rPr lang="en-GB" smtClean="0"/>
              <a:t>27</a:t>
            </a:fld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8167C9-CF46-B5C4-0D32-F469FA9C646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19325" y="872550"/>
            <a:ext cx="7753350" cy="536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48683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3B8971F2-B56D-8E47-94CD-01006ECF2FB9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" r="1"/>
          <a:stretch/>
        </p:blipFill>
        <p:spPr bwMode="auto">
          <a:xfrm>
            <a:off x="250404" y="673602"/>
            <a:ext cx="1893420" cy="260088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Screen Clipping" id="5" name="Picture 4">
            <a:extLst>
              <a:ext uri="{FF2B5EF4-FFF2-40B4-BE49-F238E27FC236}">
                <a16:creationId xmlns:a16="http://schemas.microsoft.com/office/drawing/2014/main" id="{9C3C4BCA-1003-ABD5-1EAD-2468DBC04DF8}"/>
              </a:ext>
            </a:extLst>
          </p:cNvPr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04" y="3583519"/>
            <a:ext cx="1936394" cy="26008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BC9504-092D-D762-A398-5178DD17356B}"/>
              </a:ext>
            </a:extLst>
          </p:cNvPr>
          <p:cNvSpPr txBox="1"/>
          <p:nvPr/>
        </p:nvSpPr>
        <p:spPr>
          <a:xfrm>
            <a:off x="2518124" y="381214"/>
            <a:ext cx="4814887" cy="58477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b="1" dirty="0" lang="en-US" sz="3200">
                <a:solidFill>
                  <a:schemeClr val="accent1"/>
                </a:solidFill>
                <a:latin typeface="+mj-lt"/>
              </a:rPr>
              <a:t>Marmot Principles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18DFC3-8005-B2C3-22B5-8F128898CD22}"/>
              </a:ext>
            </a:extLst>
          </p:cNvPr>
          <p:cNvSpPr txBox="1"/>
          <p:nvPr/>
        </p:nvSpPr>
        <p:spPr>
          <a:xfrm>
            <a:off x="2290429" y="1275362"/>
            <a:ext cx="4567571" cy="5201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+mj-lt"/>
              <a:buAutoNum type="arabicPeriod"/>
            </a:pPr>
            <a:r>
              <a:rPr dirty="0" lang="en-US" sz="2400"/>
              <a:t>Give every child the </a:t>
            </a:r>
            <a:r>
              <a:rPr dirty="0" lang="en-US" sz="2400">
                <a:solidFill>
                  <a:srgbClr val="0C4524"/>
                </a:solidFill>
              </a:rPr>
              <a:t>best start in life</a:t>
            </a:r>
            <a:br>
              <a:rPr dirty="0" lang="en-US" sz="2400"/>
            </a:br>
            <a:endParaRPr dirty="0" lang="en-US" sz="2400"/>
          </a:p>
          <a:p>
            <a:pPr indent="-457200" marL="457200">
              <a:buFont typeface="+mj-lt"/>
              <a:buAutoNum type="arabicPeriod"/>
            </a:pPr>
            <a:r>
              <a:rPr dirty="0" lang="en-US" sz="2400"/>
              <a:t>Enable all children, young people and adults to </a:t>
            </a:r>
            <a:r>
              <a:rPr dirty="0" err="1" lang="en-US" sz="2400"/>
              <a:t>maximise</a:t>
            </a:r>
            <a:r>
              <a:rPr dirty="0" lang="en-US" sz="2400"/>
              <a:t> their capabilities and have</a:t>
            </a:r>
            <a:r>
              <a:rPr dirty="0" lang="en-US" sz="2400">
                <a:solidFill>
                  <a:srgbClr val="0C4524"/>
                </a:solidFill>
              </a:rPr>
              <a:t> control over their lives</a:t>
            </a:r>
            <a:br>
              <a:rPr dirty="0" lang="en-US" sz="2400"/>
            </a:br>
            <a:endParaRPr dirty="0" lang="en-US" sz="2400"/>
          </a:p>
          <a:p>
            <a:pPr indent="-457200" marL="457200">
              <a:buFont typeface="+mj-lt"/>
              <a:buAutoNum type="arabicPeriod"/>
            </a:pPr>
            <a:r>
              <a:rPr dirty="0" lang="en-US" sz="2400"/>
              <a:t>Create</a:t>
            </a:r>
            <a:r>
              <a:rPr dirty="0" lang="en-US" sz="2400">
                <a:solidFill>
                  <a:srgbClr val="066634"/>
                </a:solidFill>
              </a:rPr>
              <a:t> </a:t>
            </a:r>
            <a:r>
              <a:rPr dirty="0" lang="en-US" sz="2400"/>
              <a:t>fair employment and </a:t>
            </a:r>
            <a:r>
              <a:rPr dirty="0" lang="en-US" sz="2400">
                <a:solidFill>
                  <a:srgbClr val="0C4524"/>
                </a:solidFill>
              </a:rPr>
              <a:t>good work for all</a:t>
            </a:r>
          </a:p>
          <a:p>
            <a:pPr indent="-457200" marL="457200">
              <a:buFont typeface="+mj-lt"/>
              <a:buAutoNum type="arabicPeriod"/>
            </a:pPr>
            <a:endParaRPr dirty="0" lang="en-US" sz="2400">
              <a:solidFill>
                <a:srgbClr val="066634"/>
              </a:solidFill>
            </a:endParaRPr>
          </a:p>
          <a:p>
            <a:pPr indent="-457200" marL="457200">
              <a:buFont typeface="+mj-lt"/>
              <a:buAutoNum type="arabicPeriod"/>
            </a:pPr>
            <a:r>
              <a:rPr dirty="0" lang="en-US" sz="2400"/>
              <a:t>Ensure </a:t>
            </a:r>
            <a:r>
              <a:rPr dirty="0" lang="en-US" sz="2400">
                <a:solidFill>
                  <a:srgbClr val="0C4524"/>
                </a:solidFill>
              </a:rPr>
              <a:t>healthy standard of living for all</a:t>
            </a:r>
          </a:p>
          <a:p>
            <a:pPr indent="-457200" marL="457200">
              <a:buFont typeface="+mj-lt"/>
              <a:buAutoNum type="arabicPeriod"/>
            </a:pPr>
            <a:endParaRPr dirty="0" lang="en-US" sz="2000">
              <a:solidFill>
                <a:srgbClr val="066634"/>
              </a:solidFill>
              <a:latin charset="0" panose="02040503050406030204" pitchFamily="18" typeface="Cambr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A8518F-ACA1-CC29-9EA9-BA687FAD1910}"/>
              </a:ext>
            </a:extLst>
          </p:cNvPr>
          <p:cNvSpPr txBox="1"/>
          <p:nvPr/>
        </p:nvSpPr>
        <p:spPr>
          <a:xfrm>
            <a:off x="7004605" y="921420"/>
            <a:ext cx="4699214" cy="526297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457200" marL="457200">
              <a:buFont typeface="+mj-lt"/>
              <a:buAutoNum startAt="5" type="arabicPeriod"/>
            </a:pPr>
            <a:endParaRPr dirty="0" lang="en-US" sz="2400"/>
          </a:p>
          <a:p>
            <a:pPr indent="-457200" marL="457200">
              <a:buFont typeface="+mj-lt"/>
              <a:buAutoNum startAt="5" type="arabicPeriod"/>
            </a:pPr>
            <a:r>
              <a:rPr dirty="0" lang="en-US" sz="2400"/>
              <a:t>Create and develop </a:t>
            </a:r>
            <a:r>
              <a:rPr dirty="0" lang="en-US" sz="2400">
                <a:solidFill>
                  <a:srgbClr val="0C4524"/>
                </a:solidFill>
              </a:rPr>
              <a:t>healthy and sustainable places and communities</a:t>
            </a:r>
          </a:p>
          <a:p>
            <a:pPr indent="-457200" marL="457200">
              <a:buFont typeface="+mj-lt"/>
              <a:buAutoNum startAt="5" type="arabicPeriod"/>
            </a:pPr>
            <a:endParaRPr dirty="0" lang="en-US" sz="2400"/>
          </a:p>
          <a:p>
            <a:pPr indent="-457200" marL="457200">
              <a:buFont typeface="+mj-lt"/>
              <a:buAutoNum startAt="5" type="arabicPeriod"/>
            </a:pPr>
            <a:r>
              <a:rPr dirty="0" lang="en-US" sz="2400"/>
              <a:t>Strengthen the role and impact of </a:t>
            </a:r>
            <a:r>
              <a:rPr dirty="0" lang="en-US" sz="2400">
                <a:solidFill>
                  <a:srgbClr val="0C4524"/>
                </a:solidFill>
              </a:rPr>
              <a:t>ill health prevention</a:t>
            </a:r>
          </a:p>
          <a:p>
            <a:pPr indent="-457200" marL="457200">
              <a:buFont typeface="+mj-lt"/>
              <a:buAutoNum startAt="5" type="arabicPeriod"/>
            </a:pPr>
            <a:endParaRPr dirty="0" lang="en-US" sz="2400"/>
          </a:p>
          <a:p>
            <a:pPr indent="-457200" marL="457200">
              <a:buFont typeface="+mj-lt"/>
              <a:buAutoNum startAt="5" type="arabicPeriod"/>
            </a:pPr>
            <a:r>
              <a:rPr dirty="0" lang="en-US" sz="2400"/>
              <a:t>Tackle racism, </a:t>
            </a:r>
            <a:r>
              <a:rPr dirty="0" lang="en-US" sz="2400">
                <a:solidFill>
                  <a:srgbClr val="0C4524"/>
                </a:solidFill>
              </a:rPr>
              <a:t>discrimination and their outcomes</a:t>
            </a:r>
          </a:p>
          <a:p>
            <a:pPr indent="-457200" marL="457200">
              <a:buFont typeface="+mj-lt"/>
              <a:buAutoNum startAt="5" type="arabicPeriod"/>
            </a:pPr>
            <a:endParaRPr dirty="0" lang="en-US" sz="2400"/>
          </a:p>
          <a:p>
            <a:pPr indent="-457200" marL="457200">
              <a:buFont typeface="+mj-lt"/>
              <a:buAutoNum startAt="5" type="arabicPeriod"/>
            </a:pPr>
            <a:r>
              <a:rPr dirty="0" lang="en-US" sz="2400"/>
              <a:t>Pursue </a:t>
            </a:r>
            <a:r>
              <a:rPr dirty="0" lang="en-US" sz="2400">
                <a:solidFill>
                  <a:srgbClr val="0C4524"/>
                </a:solidFill>
              </a:rPr>
              <a:t>environmental sustainability </a:t>
            </a:r>
            <a:r>
              <a:rPr dirty="0" lang="en-US" sz="2400"/>
              <a:t>and health equity together</a:t>
            </a:r>
            <a:endParaRPr dirty="0" lang="en-US" sz="1600"/>
          </a:p>
        </p:txBody>
      </p:sp>
    </p:spTree>
    <p:extLst>
      <p:ext uri="{BB962C8B-B14F-4D97-AF65-F5344CB8AC3E}">
        <p14:creationId xmlns:p14="http://schemas.microsoft.com/office/powerpoint/2010/main" val="118725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7BEF7-FB13-F788-9D70-04ACEF8E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Excess deaths in each decile of area deprivations, based on the Index of Multiple Deprivation, by sex, England, 2011-2019</a:t>
            </a:r>
            <a:endParaRPr lang="en-US" dirty="0"/>
          </a:p>
        </p:txBody>
      </p:sp>
      <p:pic>
        <p:nvPicPr>
          <p:cNvPr id="4" name="Content Placeholder 3" descr="A graph of a person and person&#10;&#10;Description automatically generated">
            <a:extLst>
              <a:ext uri="{FF2B5EF4-FFF2-40B4-BE49-F238E27FC236}">
                <a16:creationId xmlns:a16="http://schemas.microsoft.com/office/drawing/2014/main" id="{9688D8FA-4479-1042-51CA-ACEAF05F0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948" y="1143764"/>
            <a:ext cx="9864103" cy="51562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7F1FD7-CB64-9F83-FD2B-2A3F941AA8CC}"/>
              </a:ext>
            </a:extLst>
          </p:cNvPr>
          <p:cNvSpPr txBox="1"/>
          <p:nvPr/>
        </p:nvSpPr>
        <p:spPr>
          <a:xfrm>
            <a:off x="5277678" y="6399789"/>
            <a:ext cx="6879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/>
              <a:t>Source: ONS population estimates and death rates for deprivation deciles in England </a:t>
            </a:r>
          </a:p>
          <a:p>
            <a:pPr algn="l"/>
            <a:r>
              <a:rPr lang="en-GB" sz="1000" dirty="0"/>
              <a:t>Note: See statistical appendix </a:t>
            </a:r>
            <a:r>
              <a:rPr lang="en-GB" sz="1000" i="1" dirty="0"/>
              <a:t>Health Inequalities, Lives Cut Short </a:t>
            </a:r>
            <a:r>
              <a:rPr lang="en-GB" sz="1000" dirty="0"/>
              <a:t>(2024) for method of calculation of excess deaths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028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EDC8-0F43-67C9-4EEB-05D1417B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Excess deaths in each year 2009 to 2020, based on area deprivation deciles using the Index of Multiple Deprivation</a:t>
            </a:r>
            <a:endParaRPr lang="en-US" dirty="0"/>
          </a:p>
        </p:txBody>
      </p:sp>
      <p:pic>
        <p:nvPicPr>
          <p:cNvPr id="4" name="Content Placeholder 3" descr="A graph of a number of years&#10;&#10;Description automatically generated">
            <a:extLst>
              <a:ext uri="{FF2B5EF4-FFF2-40B4-BE49-F238E27FC236}">
                <a16:creationId xmlns:a16="http://schemas.microsoft.com/office/drawing/2014/main" id="{8E52880B-75B1-F71C-240D-6695300A9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70" y="1243184"/>
            <a:ext cx="8813886" cy="50568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FD4D72-9933-9AD3-19B3-F433E962270B}"/>
              </a:ext>
            </a:extLst>
          </p:cNvPr>
          <p:cNvSpPr txBox="1"/>
          <p:nvPr/>
        </p:nvSpPr>
        <p:spPr>
          <a:xfrm>
            <a:off x="5277678" y="6399789"/>
            <a:ext cx="6879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/>
              <a:t>Source: ONS population estimates and death rates for deprivation deciles in England </a:t>
            </a:r>
          </a:p>
          <a:p>
            <a:pPr algn="l"/>
            <a:r>
              <a:rPr lang="en-GB" sz="1000" dirty="0"/>
              <a:t>Note: See statistical appendix </a:t>
            </a:r>
            <a:r>
              <a:rPr lang="en-GB" sz="1000" i="1" dirty="0"/>
              <a:t>Health Inequalities, Lives Cut Short </a:t>
            </a:r>
            <a:r>
              <a:rPr lang="en-GB" sz="1000" dirty="0"/>
              <a:t>(2024) for method of calculation of excess deaths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3452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Proportionate Universalism</a:t>
            </a:r>
          </a:p>
        </p:txBody>
      </p:sp>
    </p:spTree>
    <p:extLst>
      <p:ext uri="{BB962C8B-B14F-4D97-AF65-F5344CB8AC3E}">
        <p14:creationId xmlns:p14="http://schemas.microsoft.com/office/powerpoint/2010/main" val="385866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Levelling–up the social gradient in health</a:t>
            </a:r>
          </a:p>
        </p:txBody>
      </p:sp>
      <p:pic>
        <p:nvPicPr>
          <p:cNvPr id="737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98720" y="1374783"/>
            <a:ext cx="7060537" cy="51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12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B89D-E938-4B1A-D713-AF0D50F3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Change in government funding per head of population by 2019/20 by male life expectancy in 2010-12, local authorities in England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D0D656-1397-7405-1686-7B64AC954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2451" y="1242045"/>
            <a:ext cx="7254793" cy="546899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BCED87-9FC2-D8FE-B3BC-6BD3001AF465}"/>
              </a:ext>
            </a:extLst>
          </p:cNvPr>
          <p:cNvSpPr txBox="1"/>
          <p:nvPr/>
        </p:nvSpPr>
        <p:spPr>
          <a:xfrm>
            <a:off x="9258300" y="6433457"/>
            <a:ext cx="2726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000" dirty="0"/>
              <a:t>Source: NAO (2023 and ONS (2024)</a:t>
            </a:r>
          </a:p>
        </p:txBody>
      </p:sp>
    </p:spTree>
    <p:extLst>
      <p:ext uri="{BB962C8B-B14F-4D97-AF65-F5344CB8AC3E}">
        <p14:creationId xmlns:p14="http://schemas.microsoft.com/office/powerpoint/2010/main" val="168105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7F41D-C9B5-E7A8-30F3-CE33D06F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198206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HE UCL">
      <a:dk1>
        <a:sysClr val="windowText" lastClr="000000"/>
      </a:dk1>
      <a:lt1>
        <a:sysClr val="window" lastClr="FFFFFF"/>
      </a:lt1>
      <a:dk2>
        <a:srgbClr val="003D4C"/>
      </a:dk2>
      <a:lt2>
        <a:srgbClr val="E7E6E6"/>
      </a:lt2>
      <a:accent1>
        <a:srgbClr val="22B064"/>
      </a:accent1>
      <a:accent2>
        <a:srgbClr val="0097A9"/>
      </a:accent2>
      <a:accent3>
        <a:srgbClr val="044422"/>
      </a:accent3>
      <a:accent4>
        <a:srgbClr val="B5BD00"/>
      </a:accent4>
      <a:accent5>
        <a:srgbClr val="E03C31"/>
      </a:accent5>
      <a:accent6>
        <a:srgbClr val="F6BE00"/>
      </a:accent6>
      <a:hlink>
        <a:srgbClr val="0097A9"/>
      </a:hlink>
      <a:folHlink>
        <a:srgbClr val="0097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1"/>
        </a:solidFill>
      </a:spPr>
      <a:bodyPr wrap="square" rtlCol="0">
        <a:spAutoFit/>
      </a:bodyPr>
      <a:lstStyle>
        <a:defPPr algn="l">
          <a:defRPr sz="2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HE_1" id="{30A3119B-5BA5-C64F-91FB-4279080D9DB6}" vid="{8D5E23B0-B347-3946-9948-E1F63E722E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A5D5B681A9448AC768FB392FD3065" ma:contentTypeVersion="15" ma:contentTypeDescription="Create a new document." ma:contentTypeScope="" ma:versionID="81f1ba3e6325d0bcb1f117699ce7b24b">
  <xsd:schema xmlns:xsd="http://www.w3.org/2001/XMLSchema" xmlns:xs="http://www.w3.org/2001/XMLSchema" xmlns:p="http://schemas.microsoft.com/office/2006/metadata/properties" xmlns:ns2="cd907308-bb66-4ba3-993f-9f65433d8c4f" xmlns:ns3="b1a74c4a-e200-403e-8a75-e855e2ea217c" targetNamespace="http://schemas.microsoft.com/office/2006/metadata/properties" ma:root="true" ma:fieldsID="fc2a7bba996d6089bbeb4eb27bd4a0df" ns2:_="" ns3:_="">
    <xsd:import namespace="cd907308-bb66-4ba3-993f-9f65433d8c4f"/>
    <xsd:import namespace="b1a74c4a-e200-403e-8a75-e855e2ea217c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07308-bb66-4ba3-993f-9f65433d8c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74c4a-e200-403e-8a75-e855e2ea217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916449f-8d48-46c4-825d-8adcc00b2dd3}" ma:internalName="TaxCatchAll" ma:showField="CatchAllData" ma:web="b1a74c4a-e200-403e-8a75-e855e2ea21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a74c4a-e200-403e-8a75-e855e2ea217c" xsi:nil="true"/>
    <lcf76f155ced4ddcb4097134ff3c332f xmlns="cd907308-bb66-4ba3-993f-9f65433d8c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8F844B2-4E71-4EB1-A2D5-2693AB0781B7}"/>
</file>

<file path=customXml/itemProps2.xml><?xml version="1.0" encoding="utf-8"?>
<ds:datastoreItem xmlns:ds="http://schemas.openxmlformats.org/officeDocument/2006/customXml" ds:itemID="{90B0D81A-9251-4936-99BE-0D808D28ABE0}"/>
</file>

<file path=customXml/itemProps3.xml><?xml version="1.0" encoding="utf-8"?>
<ds:datastoreItem xmlns:ds="http://schemas.openxmlformats.org/officeDocument/2006/customXml" ds:itemID="{13C1EEC3-5CC8-4CDC-87AF-BC335FC6967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617</Words>
  <Application>Microsoft Office PowerPoint</Application>
  <PresentationFormat>Widescreen</PresentationFormat>
  <Paragraphs>94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</vt:lpstr>
      <vt:lpstr>Roboto</vt:lpstr>
      <vt:lpstr>Office Theme</vt:lpstr>
      <vt:lpstr>Social Justice and Health</vt:lpstr>
      <vt:lpstr>Why treat people and send them back to the conditions that made them sick?</vt:lpstr>
      <vt:lpstr>PowerPoint Presentation</vt:lpstr>
      <vt:lpstr>Excess deaths in each decile of area deprivations, based on the Index of Multiple Deprivation, by sex, England, 2011-2019</vt:lpstr>
      <vt:lpstr>Excess deaths in each year 2009 to 2020, based on area deprivation deciles using the Index of Multiple Deprivation</vt:lpstr>
      <vt:lpstr>Proportionate Universalism</vt:lpstr>
      <vt:lpstr>Levelling–up the social gradient in health</vt:lpstr>
      <vt:lpstr>Change in government funding per head of population by 2019/20 by male life expectancy in 2010-12, local authorities in England</vt:lpstr>
      <vt:lpstr>Challenges</vt:lpstr>
      <vt:lpstr>Child poverty rates 2019-2021</vt:lpstr>
      <vt:lpstr>Change in child income poverty rates, 2012-2014 to 2019-2021</vt:lpstr>
      <vt:lpstr>The number of people experiencing destitution in the UK increased by 148% from 2017 to 2022</vt:lpstr>
      <vt:lpstr>PowerPoint Presentation</vt:lpstr>
      <vt:lpstr>Percent of working-age adults in poverty in working families (where at least one adult is in work), 3 year average, 2017/18-2019/20 </vt:lpstr>
      <vt:lpstr>PowerPoint Presentation</vt:lpstr>
      <vt:lpstr>PowerPoint Presentation</vt:lpstr>
      <vt:lpstr>Advisory Group Report for the UK Committee on Climate Change</vt:lpstr>
      <vt:lpstr>Areas for action on health equity and GHGs</vt:lpstr>
      <vt:lpstr>An imperfect storm - causes of cold homes</vt:lpstr>
      <vt:lpstr>POOR LEVELS OF INSULATION Home temperature loss after 5 hours compared to European neighbours</vt:lpstr>
      <vt:lpstr>Children from low-income households more likely to live in are with high air pollution</vt:lpstr>
      <vt:lpstr>Living in areas with unfavourable environmental conditions​ in England</vt:lpstr>
      <vt:lpstr>Action</vt:lpstr>
      <vt:lpstr>PowerPoint Presentation</vt:lpstr>
      <vt:lpstr>Marmot Places – 40+ local authorities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Clayton</dc:creator>
  <cp:lastModifiedBy>Sonia Emslie</cp:lastModifiedBy>
  <cp:revision>29</cp:revision>
  <dcterms:created xsi:type="dcterms:W3CDTF">2022-06-22T08:26:43Z</dcterms:created>
  <dcterms:modified xsi:type="dcterms:W3CDTF">2024-09-30T08:32:17Z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0x0101002FFA5D5B681A9448AC768FB392FD3065</vt:lpwstr>
  </property>
  <property fmtid="{D5CDD505-2E9C-101B-9397-08002B2CF9AE}" name="NXPowerLiteLastOptimized" pid="3">
    <vt:lpwstr>958958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S10.3.0</vt:lpwstr>
  </property>
</Properties>
</file>