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1881839787" r:id="rId5"/>
    <p:sldId id="1881839790" r:id="rId6"/>
    <p:sldId id="1881839808" r:id="rId7"/>
    <p:sldId id="380" r:id="rId8"/>
    <p:sldId id="291" r:id="rId9"/>
    <p:sldId id="1881839789" r:id="rId10"/>
    <p:sldId id="1881839799" r:id="rId11"/>
    <p:sldId id="280" r:id="rId12"/>
    <p:sldId id="256" r:id="rId13"/>
    <p:sldId id="1881839788" r:id="rId14"/>
    <p:sldId id="1881839786" r:id="rId15"/>
    <p:sldId id="269" r:id="rId16"/>
    <p:sldId id="1881839806" r:id="rId17"/>
    <p:sldId id="1881839807" r:id="rId18"/>
    <p:sldId id="1881839792" r:id="rId19"/>
    <p:sldId id="1881839793" r:id="rId20"/>
    <p:sldId id="1881839794" r:id="rId21"/>
    <p:sldId id="1881839795" r:id="rId22"/>
    <p:sldId id="1881839796" r:id="rId23"/>
    <p:sldId id="1881839797" r:id="rId24"/>
    <p:sldId id="289" r:id="rId25"/>
    <p:sldId id="290" r:id="rId26"/>
    <p:sldId id="268" r:id="rId27"/>
    <p:sldId id="188183980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C2C76B-978B-1B62-DE29-4574307BD65A}" v="10" dt="2024-10-03T08:06:28.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77"/>
    <p:restoredTop sz="96327"/>
  </p:normalViewPr>
  <p:slideViewPr>
    <p:cSldViewPr snapToGrid="0">
      <p:cViewPr varScale="1">
        <p:scale>
          <a:sx n="67" d="100"/>
          <a:sy n="67" d="100"/>
        </p:scale>
        <p:origin x="500" y="44"/>
      </p:cViewPr>
      <p:guideLst/>
    </p:cSldViewPr>
  </p:slideViewPr>
  <p:notesTextViewPr>
    <p:cViewPr>
      <p:scale>
        <a:sx n="1" d="1"/>
        <a:sy n="1" d="1"/>
      </p:scale>
      <p:origin x="0" y="0"/>
    </p:cViewPr>
  </p:notesTextViewPr>
  <p:sorterViewPr>
    <p:cViewPr>
      <p:scale>
        <a:sx n="96" d="100"/>
        <a:sy n="9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BE1C7-57B3-4A49-AA94-F12F4737069A}" type="datetimeFigureOut">
              <a:rPr lang="en-US" smtClean="0"/>
              <a:t>10/3/2024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F8BBBC-9F3E-4443-AF5E-6142EAC95123}" type="slidenum">
              <a:rPr lang="en-US" smtClean="0"/>
              <a:t>‹#›</a:t>
            </a:fld>
            <a:endParaRPr lang="en-US"/>
          </a:p>
        </p:txBody>
      </p:sp>
    </p:spTree>
    <p:extLst>
      <p:ext uri="{BB962C8B-B14F-4D97-AF65-F5344CB8AC3E}">
        <p14:creationId xmlns:p14="http://schemas.microsoft.com/office/powerpoint/2010/main" val="1477533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rtl="0" fontAlgn="base">
              <a:buFontTx/>
              <a:buChar char="-"/>
            </a:pPr>
            <a:r>
              <a:rPr lang="en-GB" dirty="0"/>
              <a:t>Bioaerosols are a complex mixture of biological material, which changes spatially and temporally. The role of bioaerosols </a:t>
            </a:r>
            <a:r>
              <a:rPr lang="en-GB"/>
              <a:t>on </a:t>
            </a:r>
            <a:r>
              <a:rPr lang="en-GB" sz="1200" b="0" i="0" u="none" strike="noStrike">
                <a:solidFill>
                  <a:srgbClr val="131313"/>
                </a:solidFill>
                <a:effectLst/>
                <a:latin typeface="Arial" panose="020B0604020202020204" pitchFamily="34" charset="0"/>
              </a:rPr>
              <a:t> the overall </a:t>
            </a:r>
            <a:r>
              <a:rPr lang="en-GB" sz="1200" b="0" i="0" u="none" strike="noStrike" dirty="0">
                <a:solidFill>
                  <a:srgbClr val="131313"/>
                </a:solidFill>
                <a:effectLst/>
                <a:latin typeface="Arial" panose="020B0604020202020204" pitchFamily="34" charset="0"/>
              </a:rPr>
              <a:t>health burden or air pollution remains unclear, so it’s critical to better understand exposure and health mechanisms.</a:t>
            </a:r>
            <a:endParaRPr lang="en-GB" dirty="0"/>
          </a:p>
          <a:p>
            <a:pPr marL="171450" indent="-171450" algn="just" rtl="0" fontAlgn="base">
              <a:buFontTx/>
              <a:buChar char="-"/>
            </a:pPr>
            <a:r>
              <a:rPr lang="en-GB" dirty="0"/>
              <a:t>We held three virtual interdisciplinary workshops in Sep 2022 </a:t>
            </a:r>
          </a:p>
          <a:p>
            <a:pPr marL="171450" indent="-171450" algn="just" rtl="0" fontAlgn="base">
              <a:buFontTx/>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The aim was to bring together expertise globally to identify ways that we could work together to address this topic. </a:t>
            </a:r>
          </a:p>
          <a:p>
            <a:pPr marL="171450" indent="-171450" algn="just" rtl="0" fontAlgn="base">
              <a:buFontTx/>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This could include knowledge mobilisation, sharing of skills, samples and/or data, and future joint grant applications and papers.</a:t>
            </a:r>
            <a:endParaRPr lang="en-GB" dirty="0"/>
          </a:p>
          <a:p>
            <a:endParaRPr lang="en-GB" dirty="0"/>
          </a:p>
        </p:txBody>
      </p:sp>
      <p:sp>
        <p:nvSpPr>
          <p:cNvPr id="4" name="Slide Number Placeholder 3"/>
          <p:cNvSpPr>
            <a:spLocks noGrp="1"/>
          </p:cNvSpPr>
          <p:nvPr>
            <p:ph type="sldNum" sz="quarter" idx="5"/>
          </p:nvPr>
        </p:nvSpPr>
        <p:spPr/>
        <p:txBody>
          <a:bodyPr/>
          <a:lstStyle/>
          <a:p>
            <a:fld id="{6200CCC6-70DF-D541-A150-FA07953AE6EB}" type="slidenum">
              <a:rPr lang="en-US" smtClean="0"/>
              <a:t>1</a:t>
            </a:fld>
            <a:endParaRPr lang="en-US"/>
          </a:p>
        </p:txBody>
      </p:sp>
    </p:spTree>
    <p:extLst>
      <p:ext uri="{BB962C8B-B14F-4D97-AF65-F5344CB8AC3E}">
        <p14:creationId xmlns:p14="http://schemas.microsoft.com/office/powerpoint/2010/main" val="410393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Complexity</a:t>
            </a:r>
          </a:p>
          <a:p>
            <a:r>
              <a:rPr lang="en-GB" dirty="0"/>
              <a:t>Risk and Protection</a:t>
            </a:r>
          </a:p>
          <a:p>
            <a:r>
              <a:rPr lang="en-GB" dirty="0"/>
              <a:t>Life-course approach</a:t>
            </a:r>
          </a:p>
          <a:p>
            <a:r>
              <a:rPr lang="en-GB" dirty="0"/>
              <a:t>Social determinants approach</a:t>
            </a:r>
          </a:p>
        </p:txBody>
      </p:sp>
      <p:sp>
        <p:nvSpPr>
          <p:cNvPr id="4" name="Slide Number Placeholder 3"/>
          <p:cNvSpPr>
            <a:spLocks noGrp="1"/>
          </p:cNvSpPr>
          <p:nvPr>
            <p:ph type="sldNum" sz="quarter" idx="5"/>
          </p:nvPr>
        </p:nvSpPr>
        <p:spPr/>
        <p:txBody>
          <a:bodyPr/>
          <a:lstStyle/>
          <a:p>
            <a:fld id="{46D7D710-A136-444F-A595-B432B28094D9}" type="slidenum">
              <a:rPr lang="en-GB" smtClean="0"/>
              <a:t>3</a:t>
            </a:fld>
            <a:endParaRPr lang="en-GB"/>
          </a:p>
        </p:txBody>
      </p:sp>
    </p:spTree>
    <p:extLst>
      <p:ext uri="{BB962C8B-B14F-4D97-AF65-F5344CB8AC3E}">
        <p14:creationId xmlns:p14="http://schemas.microsoft.com/office/powerpoint/2010/main" val="43473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7960669-15A3-4940-BA30-A1892D619388}" type="slidenum">
              <a:rPr lang="en-GB" smtClean="0"/>
              <a:t>23</a:t>
            </a:fld>
            <a:endParaRPr lang="en-GB"/>
          </a:p>
        </p:txBody>
      </p:sp>
    </p:spTree>
    <p:extLst>
      <p:ext uri="{BB962C8B-B14F-4D97-AF65-F5344CB8AC3E}">
        <p14:creationId xmlns:p14="http://schemas.microsoft.com/office/powerpoint/2010/main" val="3818662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2DA51-BB1D-80C0-F23E-4CD7554B812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DE36C91-7ADC-0E71-ED97-202BCFF963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5B13E62-5130-A2C8-EDE7-C14C5A07EBED}"/>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5" name="Footer Placeholder 4">
            <a:extLst>
              <a:ext uri="{FF2B5EF4-FFF2-40B4-BE49-F238E27FC236}">
                <a16:creationId xmlns:a16="http://schemas.microsoft.com/office/drawing/2014/main" id="{501B08BB-0CDE-0035-C377-C7548FD65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9A500-E3B4-BA8A-AD9F-9D667967339E}"/>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3963800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E0873-4357-6B30-027D-D46E240D642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1E70F6E-391E-8CA9-9B24-2BF8ECA3C16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120CF5-5756-1763-82A1-DFC439742534}"/>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5" name="Footer Placeholder 4">
            <a:extLst>
              <a:ext uri="{FF2B5EF4-FFF2-40B4-BE49-F238E27FC236}">
                <a16:creationId xmlns:a16="http://schemas.microsoft.com/office/drawing/2014/main" id="{A0CB507D-779C-F2B2-BAB2-D60B0DFC88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CA0356-501F-BB27-C7E6-0A958F7D919D}"/>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378730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A2D4A9-471B-0108-C34C-0193CFE6E90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5F706D0-1403-0C84-E4DE-01AE01D6AD3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40A3DB-2671-E35D-903E-6E2F5B9C7B68}"/>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5" name="Footer Placeholder 4">
            <a:extLst>
              <a:ext uri="{FF2B5EF4-FFF2-40B4-BE49-F238E27FC236}">
                <a16:creationId xmlns:a16="http://schemas.microsoft.com/office/drawing/2014/main" id="{54E964A5-009B-7148-005C-7CFBE5558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23E8C-4B76-8544-DEF3-0223BE10252E}"/>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1968458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72660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ictur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20E9BE7-6C0C-1245-B984-02708448745B}"/>
              </a:ext>
            </a:extLst>
          </p:cNvPr>
          <p:cNvPicPr>
            <a:picLocks noChangeAspect="1"/>
          </p:cNvPicPr>
          <p:nvPr userDrawn="1"/>
        </p:nvPicPr>
        <p:blipFill>
          <a:blip r:embed="rId2"/>
          <a:stretch>
            <a:fillRect/>
          </a:stretch>
        </p:blipFill>
        <p:spPr>
          <a:xfrm>
            <a:off x="0" y="3175"/>
            <a:ext cx="12192000" cy="6851650"/>
          </a:xfrm>
          <a:prstGeom prst="rect">
            <a:avLst/>
          </a:prstGeom>
        </p:spPr>
      </p:pic>
      <p:pic>
        <p:nvPicPr>
          <p:cNvPr id="9" name="Picture 8">
            <a:extLst>
              <a:ext uri="{FF2B5EF4-FFF2-40B4-BE49-F238E27FC236}">
                <a16:creationId xmlns:a16="http://schemas.microsoft.com/office/drawing/2014/main" id="{83F44AAA-0DE6-914E-BA30-3F595C6D51DB}"/>
              </a:ext>
            </a:extLst>
          </p:cNvPr>
          <p:cNvPicPr>
            <a:picLocks noChangeAspect="1"/>
          </p:cNvPicPr>
          <p:nvPr userDrawn="1"/>
        </p:nvPicPr>
        <p:blipFill>
          <a:blip r:embed="rId3"/>
          <a:stretch>
            <a:fillRect/>
          </a:stretch>
        </p:blipFill>
        <p:spPr>
          <a:xfrm>
            <a:off x="834554" y="280898"/>
            <a:ext cx="2328189" cy="732604"/>
          </a:xfrm>
          <a:prstGeom prst="rect">
            <a:avLst/>
          </a:prstGeom>
        </p:spPr>
      </p:pic>
      <p:sp>
        <p:nvSpPr>
          <p:cNvPr id="5" name="Date Placeholder 4"/>
          <p:cNvSpPr>
            <a:spLocks noGrp="1"/>
          </p:cNvSpPr>
          <p:nvPr>
            <p:ph type="dt" sz="half" idx="10"/>
          </p:nvPr>
        </p:nvSpPr>
        <p:spPr/>
        <p:txBody>
          <a:bodyPr/>
          <a:lstStyle/>
          <a:p>
            <a:fld id="{94036454-5312-1046-8F9C-406E223155F5}" type="datetime1">
              <a:rPr lang="en-GB" smtClean="0"/>
              <a:t>03/10/2024</a:t>
            </a:fld>
            <a:endParaRPr lang="en-US" dirty="0"/>
          </a:p>
        </p:txBody>
      </p:sp>
      <p:sp>
        <p:nvSpPr>
          <p:cNvPr id="6" name="Footer Placeholder 5"/>
          <p:cNvSpPr>
            <a:spLocks noGrp="1"/>
          </p:cNvSpPr>
          <p:nvPr>
            <p:ph type="ftr" sz="quarter" idx="11"/>
          </p:nvPr>
        </p:nvSpPr>
        <p:spPr/>
        <p:txBody>
          <a:bodyPr/>
          <a:lstStyle/>
          <a:p>
            <a:r>
              <a:rPr lang="en-US"/>
              <a:t>BioAirNet template</a:t>
            </a:r>
            <a:endParaRPr lang="en-US" dirty="0"/>
          </a:p>
        </p:txBody>
      </p:sp>
      <p:sp>
        <p:nvSpPr>
          <p:cNvPr id="7" name="Slide Number Placeholder 6"/>
          <p:cNvSpPr>
            <a:spLocks noGrp="1"/>
          </p:cNvSpPr>
          <p:nvPr>
            <p:ph type="sldNum" sz="quarter" idx="12"/>
          </p:nvPr>
        </p:nvSpPr>
        <p:spPr>
          <a:xfrm>
            <a:off x="10514011" y="5883275"/>
            <a:ext cx="764215" cy="365125"/>
          </a:xfrm>
          <a:prstGeom prst="rect">
            <a:avLst/>
          </a:prstGeom>
        </p:spPr>
        <p:txBody>
          <a:bodyPr/>
          <a:lstStyle/>
          <a:p>
            <a:fld id="{6D22F896-40B5-4ADD-8801-0D06FADFA095}" type="slidenum">
              <a:rPr lang="en-US" dirty="0"/>
              <a:t>‹#›</a:t>
            </a:fld>
            <a:endParaRPr lang="en-US" dirty="0"/>
          </a:p>
        </p:txBody>
      </p:sp>
      <p:sp>
        <p:nvSpPr>
          <p:cNvPr id="12" name="Picture Placeholder 2">
            <a:extLst>
              <a:ext uri="{FF2B5EF4-FFF2-40B4-BE49-F238E27FC236}">
                <a16:creationId xmlns:a16="http://schemas.microsoft.com/office/drawing/2014/main" id="{709891FE-98DF-C04F-8BD4-EC35B4C48313}"/>
              </a:ext>
            </a:extLst>
          </p:cNvPr>
          <p:cNvSpPr>
            <a:spLocks noGrp="1" noChangeAspect="1"/>
          </p:cNvSpPr>
          <p:nvPr>
            <p:ph type="pic" idx="1"/>
          </p:nvPr>
        </p:nvSpPr>
        <p:spPr>
          <a:xfrm>
            <a:off x="757359" y="1407695"/>
            <a:ext cx="10829052" cy="4680061"/>
          </a:xfrm>
          <a:prstGeom prst="roundRect">
            <a:avLst>
              <a:gd name="adj" fmla="val 4943"/>
            </a:avLst>
          </a:prstGeom>
          <a:noFill/>
          <a:ln w="82550" cap="sq">
            <a:no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431401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End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E22E0F-A8D4-0246-9DB3-3867A588D7DD}"/>
              </a:ext>
            </a:extLst>
          </p:cNvPr>
          <p:cNvPicPr>
            <a:picLocks noChangeAspect="1"/>
          </p:cNvPicPr>
          <p:nvPr userDrawn="1"/>
        </p:nvPicPr>
        <p:blipFill>
          <a:blip r:embed="rId2"/>
          <a:srcRect/>
          <a:stretch/>
        </p:blipFill>
        <p:spPr>
          <a:xfrm>
            <a:off x="0" y="-12032"/>
            <a:ext cx="12192000" cy="6851650"/>
          </a:xfrm>
          <a:prstGeom prst="rect">
            <a:avLst/>
          </a:prstGeom>
        </p:spPr>
      </p:pic>
      <p:sp>
        <p:nvSpPr>
          <p:cNvPr id="4" name="Text Placeholder 3"/>
          <p:cNvSpPr>
            <a:spLocks noGrp="1"/>
          </p:cNvSpPr>
          <p:nvPr>
            <p:ph type="body" sz="half" idx="2" hasCustomPrompt="1"/>
          </p:nvPr>
        </p:nvSpPr>
        <p:spPr>
          <a:xfrm>
            <a:off x="913775" y="3575542"/>
            <a:ext cx="4187614" cy="1658615"/>
          </a:xfrm>
        </p:spPr>
        <p:txBody>
          <a:bodyPr anchor="t"/>
          <a:lstStyle>
            <a:lvl1pPr marL="0" indent="0" algn="l">
              <a:buNone/>
              <a:defRPr sz="2400">
                <a:solidFill>
                  <a:schemeClr val="tx1">
                    <a:lumMod val="65000"/>
                    <a:lumOff val="3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Add contact details</a:t>
            </a:r>
          </a:p>
        </p:txBody>
      </p:sp>
      <p:sp>
        <p:nvSpPr>
          <p:cNvPr id="9" name="Footer Placeholder 4">
            <a:extLst>
              <a:ext uri="{FF2B5EF4-FFF2-40B4-BE49-F238E27FC236}">
                <a16:creationId xmlns:a16="http://schemas.microsoft.com/office/drawing/2014/main" id="{C9B24A14-BEDA-0346-887F-F69A468CF804}"/>
              </a:ext>
            </a:extLst>
          </p:cNvPr>
          <p:cNvSpPr txBox="1">
            <a:spLocks/>
          </p:cNvSpPr>
          <p:nvPr userDrawn="1"/>
        </p:nvSpPr>
        <p:spPr>
          <a:xfrm>
            <a:off x="913773" y="5392656"/>
            <a:ext cx="4558453" cy="365125"/>
          </a:xfrm>
          <a:prstGeom prst="rect">
            <a:avLst/>
          </a:prstGeom>
        </p:spPr>
        <p:txBody>
          <a:bodyPr vert="horz" lIns="91440" tIns="45720" rIns="91440" bIns="45720" rtlCol="0" anchor="ctr"/>
          <a:lstStyle>
            <a:defPPr>
              <a:defRPr lang="en-US"/>
            </a:defPPr>
            <a:lvl1pPr marL="0" algn="r" defTabSz="457200" rtl="0" eaLnBrk="1" latinLnBrk="0" hangingPunct="1">
              <a:defRPr lang="en-GB" sz="2800" kern="1200" smtClean="0">
                <a:solidFill>
                  <a:srgbClr val="982374"/>
                </a:solidFill>
                <a:effectLst/>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GB" dirty="0" err="1"/>
              <a:t>www.bioairnet.co.uk</a:t>
            </a:r>
            <a:endParaRPr lang="en-GB" dirty="0"/>
          </a:p>
        </p:txBody>
      </p:sp>
      <p:pic>
        <p:nvPicPr>
          <p:cNvPr id="11" name="Picture 10">
            <a:extLst>
              <a:ext uri="{FF2B5EF4-FFF2-40B4-BE49-F238E27FC236}">
                <a16:creationId xmlns:a16="http://schemas.microsoft.com/office/drawing/2014/main" id="{A78430F8-3EDE-5F4E-8868-939EB79F7369}"/>
              </a:ext>
            </a:extLst>
          </p:cNvPr>
          <p:cNvPicPr>
            <a:picLocks noChangeAspect="1"/>
          </p:cNvPicPr>
          <p:nvPr userDrawn="1"/>
        </p:nvPicPr>
        <p:blipFill>
          <a:blip r:embed="rId3"/>
          <a:srcRect/>
          <a:stretch/>
        </p:blipFill>
        <p:spPr>
          <a:xfrm>
            <a:off x="753979" y="5916280"/>
            <a:ext cx="11000874" cy="916739"/>
          </a:xfrm>
          <a:prstGeom prst="rect">
            <a:avLst/>
          </a:prstGeom>
        </p:spPr>
      </p:pic>
      <p:pic>
        <p:nvPicPr>
          <p:cNvPr id="13" name="Picture 12">
            <a:extLst>
              <a:ext uri="{FF2B5EF4-FFF2-40B4-BE49-F238E27FC236}">
                <a16:creationId xmlns:a16="http://schemas.microsoft.com/office/drawing/2014/main" id="{24FE834E-493A-0942-B26C-98E859871068}"/>
              </a:ext>
            </a:extLst>
          </p:cNvPr>
          <p:cNvPicPr>
            <a:picLocks noChangeAspect="1"/>
          </p:cNvPicPr>
          <p:nvPr userDrawn="1"/>
        </p:nvPicPr>
        <p:blipFill>
          <a:blip r:embed="rId4"/>
          <a:stretch>
            <a:fillRect/>
          </a:stretch>
        </p:blipFill>
        <p:spPr>
          <a:xfrm>
            <a:off x="533764" y="365122"/>
            <a:ext cx="4674920" cy="1471042"/>
          </a:xfrm>
          <a:prstGeom prst="rect">
            <a:avLst/>
          </a:prstGeom>
        </p:spPr>
      </p:pic>
    </p:spTree>
    <p:extLst>
      <p:ext uri="{BB962C8B-B14F-4D97-AF65-F5344CB8AC3E}">
        <p14:creationId xmlns:p14="http://schemas.microsoft.com/office/powerpoint/2010/main" val="3176291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956886B-B037-AE4E-8A6F-F60BE58FFB64}"/>
              </a:ext>
            </a:extLst>
          </p:cNvPr>
          <p:cNvPicPr>
            <a:picLocks noChangeAspect="1"/>
          </p:cNvPicPr>
          <p:nvPr userDrawn="1"/>
        </p:nvPicPr>
        <p:blipFill>
          <a:blip r:embed="rId2"/>
          <a:stretch>
            <a:fillRect/>
          </a:stretch>
        </p:blipFill>
        <p:spPr>
          <a:xfrm>
            <a:off x="0" y="3175"/>
            <a:ext cx="12192000" cy="6851650"/>
          </a:xfrm>
          <a:prstGeom prst="rect">
            <a:avLst/>
          </a:prstGeom>
        </p:spPr>
      </p:pic>
      <p:pic>
        <p:nvPicPr>
          <p:cNvPr id="9" name="Picture 8">
            <a:extLst>
              <a:ext uri="{FF2B5EF4-FFF2-40B4-BE49-F238E27FC236}">
                <a16:creationId xmlns:a16="http://schemas.microsoft.com/office/drawing/2014/main" id="{248A6672-79A6-7443-B253-8D159D43B85B}"/>
              </a:ext>
            </a:extLst>
          </p:cNvPr>
          <p:cNvPicPr>
            <a:picLocks noChangeAspect="1"/>
          </p:cNvPicPr>
          <p:nvPr userDrawn="1"/>
        </p:nvPicPr>
        <p:blipFill>
          <a:blip r:embed="rId3"/>
          <a:stretch>
            <a:fillRect/>
          </a:stretch>
        </p:blipFill>
        <p:spPr>
          <a:xfrm>
            <a:off x="834554" y="280898"/>
            <a:ext cx="2328189" cy="732604"/>
          </a:xfrm>
          <a:prstGeom prst="rect">
            <a:avLst/>
          </a:prstGeom>
        </p:spPr>
      </p:pic>
      <p:sp>
        <p:nvSpPr>
          <p:cNvPr id="2" name="Title 1"/>
          <p:cNvSpPr>
            <a:spLocks noGrp="1"/>
          </p:cNvSpPr>
          <p:nvPr>
            <p:ph type="title" hasCustomPrompt="1"/>
          </p:nvPr>
        </p:nvSpPr>
        <p:spPr>
          <a:xfrm>
            <a:off x="757359" y="1677753"/>
            <a:ext cx="10364451" cy="860907"/>
          </a:xfrm>
        </p:spPr>
        <p:txBody>
          <a:bodyPr/>
          <a:lstStyle>
            <a:lvl1pPr algn="l">
              <a:defRPr sz="3200" cap="none">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12" name="Content Placeholder 2"/>
          <p:cNvSpPr>
            <a:spLocks noGrp="1"/>
          </p:cNvSpPr>
          <p:nvPr>
            <p:ph sz="quarter" idx="13" hasCustomPrompt="1"/>
          </p:nvPr>
        </p:nvSpPr>
        <p:spPr>
          <a:xfrm>
            <a:off x="757359" y="2801357"/>
            <a:ext cx="10520241" cy="2747210"/>
          </a:xfrm>
        </p:spPr>
        <p:txBody>
          <a:bodyPr/>
          <a:lstStyle>
            <a:lvl1pPr>
              <a:defRPr cap="none">
                <a:latin typeface="Arial" panose="020B0604020202020204" pitchFamily="34" charset="0"/>
                <a:cs typeface="Arial" panose="020B0604020202020204" pitchFamily="34" charset="0"/>
              </a:defRPr>
            </a:lvl1pPr>
            <a:lvl2pPr>
              <a:defRPr cap="none">
                <a:latin typeface="Arial" panose="020B0604020202020204" pitchFamily="34" charset="0"/>
                <a:cs typeface="Arial" panose="020B0604020202020204" pitchFamily="34" charset="0"/>
              </a:defRPr>
            </a:lvl2pPr>
            <a:lvl3pPr>
              <a:defRPr cap="none">
                <a:latin typeface="Arial" panose="020B0604020202020204" pitchFamily="34" charset="0"/>
                <a:cs typeface="Arial" panose="020B0604020202020204" pitchFamily="34" charset="0"/>
              </a:defRPr>
            </a:lvl3pPr>
            <a:lvl4pPr>
              <a:defRPr cap="none">
                <a:latin typeface="Arial" panose="020B0604020202020204" pitchFamily="34" charset="0"/>
                <a:cs typeface="Arial" panose="020B0604020202020204" pitchFamily="34" charset="0"/>
              </a:defRPr>
            </a:lvl4pPr>
            <a:lvl5pPr>
              <a:defRPr cap="none">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898C1A4E-3ED2-2642-AF35-1655648DF18F}" type="datetime1">
              <a:rPr lang="en-GB" smtClean="0"/>
              <a:t>03/10/2024</a:t>
            </a:fld>
            <a:endParaRPr lang="en-US" dirty="0"/>
          </a:p>
        </p:txBody>
      </p:sp>
      <p:sp>
        <p:nvSpPr>
          <p:cNvPr id="5" name="Footer Placeholder 4"/>
          <p:cNvSpPr>
            <a:spLocks noGrp="1"/>
          </p:cNvSpPr>
          <p:nvPr>
            <p:ph type="ftr" sz="quarter" idx="11"/>
          </p:nvPr>
        </p:nvSpPr>
        <p:spPr/>
        <p:txBody>
          <a:bodyPr/>
          <a:lstStyle/>
          <a:p>
            <a:r>
              <a:rPr lang="en-US"/>
              <a:t>BioAirNet template</a:t>
            </a:r>
            <a:endParaRPr lang="en-US" dirty="0"/>
          </a:p>
        </p:txBody>
      </p:sp>
      <p:sp>
        <p:nvSpPr>
          <p:cNvPr id="8" name="Subtitle 2">
            <a:extLst>
              <a:ext uri="{FF2B5EF4-FFF2-40B4-BE49-F238E27FC236}">
                <a16:creationId xmlns:a16="http://schemas.microsoft.com/office/drawing/2014/main" id="{CE00FE7B-8934-FD4E-87EE-D4945FDF81E2}"/>
              </a:ext>
            </a:extLst>
          </p:cNvPr>
          <p:cNvSpPr>
            <a:spLocks noGrp="1"/>
          </p:cNvSpPr>
          <p:nvPr>
            <p:ph type="subTitle" idx="1" hasCustomPrompt="1"/>
          </p:nvPr>
        </p:nvSpPr>
        <p:spPr>
          <a:xfrm>
            <a:off x="757359" y="2269314"/>
            <a:ext cx="8876027" cy="619262"/>
          </a:xfrm>
        </p:spPr>
        <p:txBody>
          <a:bodyPr>
            <a:normAutofit/>
          </a:bodyPr>
          <a:lstStyle>
            <a:lvl1pPr marL="0" indent="0" algn="l">
              <a:buNone/>
              <a:defRPr sz="2400" b="1" cap="none">
                <a:solidFill>
                  <a:schemeClr val="tx1">
                    <a:lumMod val="50000"/>
                    <a:lumOff val="50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Subheading</a:t>
            </a:r>
            <a:endParaRPr lang="en-US" dirty="0"/>
          </a:p>
        </p:txBody>
      </p:sp>
    </p:spTree>
    <p:extLst>
      <p:ext uri="{BB962C8B-B14F-4D97-AF65-F5344CB8AC3E}">
        <p14:creationId xmlns:p14="http://schemas.microsoft.com/office/powerpoint/2010/main" val="3883798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Pictur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E2921FF-DD86-CB4B-8596-23D4D717A378}"/>
              </a:ext>
            </a:extLst>
          </p:cNvPr>
          <p:cNvPicPr>
            <a:picLocks noChangeAspect="1"/>
          </p:cNvPicPr>
          <p:nvPr userDrawn="1"/>
        </p:nvPicPr>
        <p:blipFill>
          <a:blip r:embed="rId2"/>
          <a:stretch>
            <a:fillRect/>
          </a:stretch>
        </p:blipFill>
        <p:spPr>
          <a:xfrm>
            <a:off x="0" y="3175"/>
            <a:ext cx="12192000" cy="6851650"/>
          </a:xfrm>
          <a:prstGeom prst="rect">
            <a:avLst/>
          </a:prstGeom>
        </p:spPr>
      </p:pic>
      <p:pic>
        <p:nvPicPr>
          <p:cNvPr id="8" name="Picture 7">
            <a:extLst>
              <a:ext uri="{FF2B5EF4-FFF2-40B4-BE49-F238E27FC236}">
                <a16:creationId xmlns:a16="http://schemas.microsoft.com/office/drawing/2014/main" id="{57C01A19-D4EF-B340-9D02-070D660B37F4}"/>
              </a:ext>
            </a:extLst>
          </p:cNvPr>
          <p:cNvPicPr>
            <a:picLocks noChangeAspect="1"/>
          </p:cNvPicPr>
          <p:nvPr userDrawn="1"/>
        </p:nvPicPr>
        <p:blipFill>
          <a:blip r:embed="rId3"/>
          <a:stretch>
            <a:fillRect/>
          </a:stretch>
        </p:blipFill>
        <p:spPr>
          <a:xfrm>
            <a:off x="834554" y="280898"/>
            <a:ext cx="2328189" cy="732604"/>
          </a:xfrm>
          <a:prstGeom prst="rect">
            <a:avLst/>
          </a:prstGeom>
        </p:spPr>
      </p:pic>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BA265B-11C8-2343-8867-DA9A9827CBA4}" type="datetime1">
              <a:rPr lang="en-GB" smtClean="0"/>
              <a:t>03/10/2024</a:t>
            </a:fld>
            <a:endParaRPr lang="en-US" dirty="0"/>
          </a:p>
        </p:txBody>
      </p:sp>
      <p:sp>
        <p:nvSpPr>
          <p:cNvPr id="4" name="Footer Placeholder 3"/>
          <p:cNvSpPr>
            <a:spLocks noGrp="1"/>
          </p:cNvSpPr>
          <p:nvPr>
            <p:ph type="ftr" sz="quarter" idx="11"/>
          </p:nvPr>
        </p:nvSpPr>
        <p:spPr/>
        <p:txBody>
          <a:bodyPr/>
          <a:lstStyle/>
          <a:p>
            <a:r>
              <a:rPr lang="en-US"/>
              <a:t>BioAirNet template</a:t>
            </a:r>
            <a:endParaRPr lang="en-US" dirty="0"/>
          </a:p>
        </p:txBody>
      </p:sp>
      <p:sp>
        <p:nvSpPr>
          <p:cNvPr id="7" name="Picture Placeholder 2">
            <a:extLst>
              <a:ext uri="{FF2B5EF4-FFF2-40B4-BE49-F238E27FC236}">
                <a16:creationId xmlns:a16="http://schemas.microsoft.com/office/drawing/2014/main" id="{3EEA6F70-3E5E-874E-A523-01CF79121B83}"/>
              </a:ext>
            </a:extLst>
          </p:cNvPr>
          <p:cNvSpPr>
            <a:spLocks noGrp="1" noChangeAspect="1"/>
          </p:cNvSpPr>
          <p:nvPr>
            <p:ph type="pic" idx="1"/>
          </p:nvPr>
        </p:nvSpPr>
        <p:spPr>
          <a:xfrm>
            <a:off x="757359" y="2544123"/>
            <a:ext cx="10829052" cy="3543633"/>
          </a:xfrm>
          <a:prstGeom prst="roundRect">
            <a:avLst>
              <a:gd name="adj" fmla="val 4943"/>
            </a:avLst>
          </a:prstGeom>
          <a:noFill/>
          <a:ln w="82550" cap="sq">
            <a:no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64532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924DE-D578-2063-81AD-681FF70DB76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1D81236-4167-CC69-89FF-DDEAEC56796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E534071-5A23-785F-6046-5F1FD0B47EBE}"/>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5" name="Footer Placeholder 4">
            <a:extLst>
              <a:ext uri="{FF2B5EF4-FFF2-40B4-BE49-F238E27FC236}">
                <a16:creationId xmlns:a16="http://schemas.microsoft.com/office/drawing/2014/main" id="{6CADED63-4ECA-C144-B2E3-E826355CE5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A8AE06-8E84-E9AD-42B1-E3D10EFE1E22}"/>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137513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855FE-6FE7-F756-1F29-B752B07ED4E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9D9EEC7-7422-30A3-33EA-964E95D699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F6D22C7-C8D1-0CBB-9546-44457E1ABD14}"/>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5" name="Footer Placeholder 4">
            <a:extLst>
              <a:ext uri="{FF2B5EF4-FFF2-40B4-BE49-F238E27FC236}">
                <a16:creationId xmlns:a16="http://schemas.microsoft.com/office/drawing/2014/main" id="{D1EFB5CC-9794-2481-CD98-B6A122368D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1F49D9-FE3D-E801-3B79-5A6F8CDEB648}"/>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1308377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61E59-78A0-8400-2FDD-86680EDADC1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FBB5D44-9480-5C88-FFF5-47D5D3BDAA0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449EA55-FA03-8485-09DC-B223BFC822B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B6FF435-12CB-3FF0-7F5C-1665B51DCFFD}"/>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6" name="Footer Placeholder 5">
            <a:extLst>
              <a:ext uri="{FF2B5EF4-FFF2-40B4-BE49-F238E27FC236}">
                <a16:creationId xmlns:a16="http://schemas.microsoft.com/office/drawing/2014/main" id="{BA0D2C5E-9BF6-B4A0-3DB7-A9161549B4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FC7270-378C-3101-17F5-4FBA8FDB6839}"/>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134089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DB6BC-5BBD-8627-4A8C-12D400DC862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608B558-0FD9-0ED5-192C-15920BCB1A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5A20038-5FA7-1011-C8AF-226A0D8FBD4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5B3B668-A5DD-59F3-B9AE-7C0A9CEE9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FDBEAAE-8B0C-4CA5-C392-C0F675A76F3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D7C559F-F457-F3B1-A111-AD0C582C3526}"/>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8" name="Footer Placeholder 7">
            <a:extLst>
              <a:ext uri="{FF2B5EF4-FFF2-40B4-BE49-F238E27FC236}">
                <a16:creationId xmlns:a16="http://schemas.microsoft.com/office/drawing/2014/main" id="{68F6305A-AEF5-3DF5-3802-4E79F2B9B3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BE31B1-D5BC-2DE7-55DC-FEB43A18D0F3}"/>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3803496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E222-E66A-3809-881A-F3C014110B4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803422C-F042-85EC-4CA7-53564060A4D6}"/>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4" name="Footer Placeholder 3">
            <a:extLst>
              <a:ext uri="{FF2B5EF4-FFF2-40B4-BE49-F238E27FC236}">
                <a16:creationId xmlns:a16="http://schemas.microsoft.com/office/drawing/2014/main" id="{C3E66EEA-3F42-4CD6-4102-6A320B76AE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C771F2-08DD-A16C-B3A5-3DBE342D78AF}"/>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884988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FFAA93-EEA4-2DDB-AFF3-DDA610BD7F69}"/>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3" name="Footer Placeholder 2">
            <a:extLst>
              <a:ext uri="{FF2B5EF4-FFF2-40B4-BE49-F238E27FC236}">
                <a16:creationId xmlns:a16="http://schemas.microsoft.com/office/drawing/2014/main" id="{1AEBDB20-2C8C-2C01-5C55-FF1ADC1094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0BD76E-7A14-6896-97E5-1A8DBCA8914A}"/>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246300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46171-2245-78BA-6948-AC92528CC35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732EBFB-DD73-873A-4E1E-F7380A3170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D744D0A-98F5-45E3-C695-40E207ED51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C011582-DA47-F96B-2C81-83177FB8236B}"/>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6" name="Footer Placeholder 5">
            <a:extLst>
              <a:ext uri="{FF2B5EF4-FFF2-40B4-BE49-F238E27FC236}">
                <a16:creationId xmlns:a16="http://schemas.microsoft.com/office/drawing/2014/main" id="{FC733D07-D9E5-AB8D-908A-05A34F6F68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3507D2-2106-14BD-7F52-288B934A0170}"/>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208170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064F-94AC-FF4F-8D13-B6A9A073599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9B97DF2-4BB1-2E30-367E-D9E96C03B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7298F1-341C-37AE-FAB8-D98305B861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F105804-3996-E012-15EC-EA8EC811FB82}"/>
              </a:ext>
            </a:extLst>
          </p:cNvPr>
          <p:cNvSpPr>
            <a:spLocks noGrp="1"/>
          </p:cNvSpPr>
          <p:nvPr>
            <p:ph type="dt" sz="half" idx="10"/>
          </p:nvPr>
        </p:nvSpPr>
        <p:spPr/>
        <p:txBody>
          <a:bodyPr/>
          <a:lstStyle/>
          <a:p>
            <a:fld id="{2C956251-17FB-A841-A3FC-B4668F31C742}" type="datetimeFigureOut">
              <a:rPr lang="en-US" smtClean="0"/>
              <a:t>10/3/2024</a:t>
            </a:fld>
            <a:endParaRPr lang="en-US"/>
          </a:p>
        </p:txBody>
      </p:sp>
      <p:sp>
        <p:nvSpPr>
          <p:cNvPr id="6" name="Footer Placeholder 5">
            <a:extLst>
              <a:ext uri="{FF2B5EF4-FFF2-40B4-BE49-F238E27FC236}">
                <a16:creationId xmlns:a16="http://schemas.microsoft.com/office/drawing/2014/main" id="{64CEB168-3A16-3609-8602-C55CAFD2BC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28A8B-01B9-049D-42FE-E6E5E2633E21}"/>
              </a:ext>
            </a:extLst>
          </p:cNvPr>
          <p:cNvSpPr>
            <a:spLocks noGrp="1"/>
          </p:cNvSpPr>
          <p:nvPr>
            <p:ph type="sldNum" sz="quarter" idx="12"/>
          </p:nvPr>
        </p:nvSpPr>
        <p:spPr/>
        <p:txBody>
          <a:bodyPr/>
          <a:lstStyle/>
          <a:p>
            <a:fld id="{01FB95B2-8199-2142-A1EC-3B3FA3231DCC}" type="slidenum">
              <a:rPr lang="en-US" smtClean="0"/>
              <a:t>‹#›</a:t>
            </a:fld>
            <a:endParaRPr lang="en-US"/>
          </a:p>
        </p:txBody>
      </p:sp>
    </p:spTree>
    <p:extLst>
      <p:ext uri="{BB962C8B-B14F-4D97-AF65-F5344CB8AC3E}">
        <p14:creationId xmlns:p14="http://schemas.microsoft.com/office/powerpoint/2010/main" val="956766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F96782-6544-8701-4830-DDE00C0505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1D3E6CC-CAE2-FEA0-B851-ED50E2BB6D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052BCE1-B2B3-2415-FA6E-81A46534CC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56251-17FB-A841-A3FC-B4668F31C742}" type="datetimeFigureOut">
              <a:rPr lang="en-US" smtClean="0"/>
              <a:t>10/3/2024</a:t>
            </a:fld>
            <a:endParaRPr lang="en-US"/>
          </a:p>
        </p:txBody>
      </p:sp>
      <p:sp>
        <p:nvSpPr>
          <p:cNvPr id="5" name="Footer Placeholder 4">
            <a:extLst>
              <a:ext uri="{FF2B5EF4-FFF2-40B4-BE49-F238E27FC236}">
                <a16:creationId xmlns:a16="http://schemas.microsoft.com/office/drawing/2014/main" id="{7B403F18-C8F6-FA4B-DE84-01683FA1A4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DC0FB8-3186-AA6C-541D-67DAEFAA2C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B95B2-8199-2142-A1EC-3B3FA3231DCC}" type="slidenum">
              <a:rPr lang="en-US" smtClean="0"/>
              <a:t>‹#›</a:t>
            </a:fld>
            <a:endParaRPr lang="en-US"/>
          </a:p>
        </p:txBody>
      </p:sp>
    </p:spTree>
    <p:extLst>
      <p:ext uri="{BB962C8B-B14F-4D97-AF65-F5344CB8AC3E}">
        <p14:creationId xmlns:p14="http://schemas.microsoft.com/office/powerpoint/2010/main" val="830436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5.jpeg" Type="http://schemas.openxmlformats.org/officeDocument/2006/relationships/image"/><Relationship Id="rId2" Target="../notesSlides/notesSlide1.xml" Type="http://schemas.openxmlformats.org/officeDocument/2006/relationships/notesSlide"/><Relationship Id="rId1" Target="../slideLayouts/slideLayout14.xml" Type="http://schemas.openxmlformats.org/officeDocument/2006/relationships/slideLayout"/></Relationships>
</file>

<file path=ppt/slides/_rels/slide10.xml.rels><?xml version="1.0" encoding="UTF-8" standalone="yes" ?><Relationships xmlns="http://schemas.openxmlformats.org/package/2006/relationships"><Relationship Id="rId2" Target="../media/image12.jpeg" Type="http://schemas.openxmlformats.org/officeDocument/2006/relationships/image"/><Relationship Id="rId1" Target="../slideLayouts/slideLayout7.xml" Type="http://schemas.openxmlformats.org/officeDocument/2006/relationships/slideLayout"/></Relationships>
</file>

<file path=ppt/slides/_rels/slide11.xml.rels><?xml version="1.0" encoding="UTF-8" standalone="yes" ?><Relationships xmlns="http://schemas.openxmlformats.org/package/2006/relationships"><Relationship Id="rId3" Target="../media/image14.png" Type="http://schemas.openxmlformats.org/officeDocument/2006/relationships/image"/><Relationship Id="rId2" Target="../media/image13.jpeg" Type="http://schemas.openxmlformats.org/officeDocument/2006/relationships/image"/><Relationship Id="rId1" Target="../slideLayouts/slideLayout12.xml" Type="http://schemas.openxmlformats.org/officeDocument/2006/relationships/slideLayout"/><Relationship Id="rId5" Target="../media/image16.jpeg" Type="http://schemas.openxmlformats.org/officeDocument/2006/relationships/image"/><Relationship Id="rId4" Target="../media/image15.jpeg" Type="http://schemas.openxmlformats.org/officeDocument/2006/relationships/image"/></Relationships>
</file>

<file path=ppt/slides/_rels/slide12.xml.rels><?xml version="1.0" encoding="UTF-8" standalone="yes" ?><Relationships xmlns="http://schemas.openxmlformats.org/package/2006/relationships"><Relationship Id="rId2" Target="../media/image17.png" Type="http://schemas.openxmlformats.org/officeDocument/2006/relationships/image"/><Relationship Id="rId1" Target="../slideLayouts/slideLayout7.xml" Type="http://schemas.openxmlformats.org/officeDocument/2006/relationships/slideLayout"/></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arget="../media/image18.png" Type="http://schemas.openxmlformats.org/officeDocument/2006/relationships/image"/><Relationship Id="rId7" Target="mailto:contact@bioairnet.co.uk" TargetMode="External" Type="http://schemas.openxmlformats.org/officeDocument/2006/relationships/hyperlink"/><Relationship Id="rId2" Target="../notesSlides/notesSlide3.xml" Type="http://schemas.openxmlformats.org/officeDocument/2006/relationships/notesSlide"/><Relationship Id="rId1" Target="../slideLayouts/slideLayout16.xml" Type="http://schemas.openxmlformats.org/officeDocument/2006/relationships/slideLayout"/><Relationship Id="rId6" Target="https://bioairnet.co.uk/" TargetMode="External" Type="http://schemas.openxmlformats.org/officeDocument/2006/relationships/hyperlink"/><Relationship Id="rId5" Target="../media/image20.jpeg" Type="http://schemas.openxmlformats.org/officeDocument/2006/relationships/image"/><Relationship Id="rId4" Target="../media/image19.png" Type="http://schemas.openxmlformats.org/officeDocument/2006/relationships/image"/></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image6.png" Type="http://schemas.openxmlformats.org/officeDocument/2006/relationships/image"/><Relationship Id="rId2" Target="../notesSlides/notesSlide2.xml" Type="http://schemas.openxmlformats.org/officeDocument/2006/relationships/notesSlid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arget="../media/image8.png" Type="http://schemas.openxmlformats.org/officeDocument/2006/relationships/image"/><Relationship Id="rId2" Target="../media/image7.png" Type="http://schemas.openxmlformats.org/officeDocument/2006/relationships/image"/><Relationship Id="rId1" Target="../slideLayouts/slideLayout7.xml" Type="http://schemas.openxmlformats.org/officeDocument/2006/relationships/slideLayout"/><Relationship Id="rId4" Target="../media/image9.jpeg" Type="http://schemas.openxmlformats.org/officeDocument/2006/relationships/image"/></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EE830B1-F4BC-4C66-BEAF-9E6EEB52A5A3}"/>
              </a:ext>
            </a:extLst>
          </p:cNvPr>
          <p:cNvPicPr>
            <a:picLocks noChangeAspect="1"/>
          </p:cNvPicPr>
          <p:nvPr/>
        </p:nvPicPr>
        <p:blipFill>
          <a:blip r:embed="rId3"/>
          <a:stretch>
            <a:fillRect/>
          </a:stretch>
        </p:blipFill>
        <p:spPr>
          <a:xfrm>
            <a:off x="5154936" y="5929003"/>
            <a:ext cx="941064" cy="742447"/>
          </a:xfrm>
          <a:prstGeom prst="rect">
            <a:avLst/>
          </a:prstGeom>
        </p:spPr>
      </p:pic>
      <p:sp>
        <p:nvSpPr>
          <p:cNvPr id="7" name="Rectangle 6">
            <a:extLst>
              <a:ext uri="{FF2B5EF4-FFF2-40B4-BE49-F238E27FC236}">
                <a16:creationId xmlns:a16="http://schemas.microsoft.com/office/drawing/2014/main" id="{2A403ECA-4562-7E23-A908-1FE05D31BE9F}"/>
              </a:ext>
            </a:extLst>
          </p:cNvPr>
          <p:cNvSpPr/>
          <p:nvPr/>
        </p:nvSpPr>
        <p:spPr>
          <a:xfrm>
            <a:off x="903514" y="5203371"/>
            <a:ext cx="3592286" cy="725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35B39623-8534-BA4F-B757-3A5E67D11E8B}"/>
              </a:ext>
            </a:extLst>
          </p:cNvPr>
          <p:cNvSpPr txBox="1"/>
          <p:nvPr/>
        </p:nvSpPr>
        <p:spPr>
          <a:xfrm>
            <a:off x="634181" y="2094271"/>
            <a:ext cx="6032090" cy="3785652"/>
          </a:xfrm>
          <a:prstGeom prst="rect">
            <a:avLst/>
          </a:prstGeom>
          <a:noFill/>
        </p:spPr>
        <p:txBody>
          <a:bodyPr wrap="square" lIns="91440" tIns="45720" rIns="91440" bIns="45720" rtlCol="0" anchor="t">
            <a:spAutoFit/>
          </a:bodyPr>
          <a:lstStyle/>
          <a:p>
            <a:r>
              <a:rPr lang="en-GB" sz="3600" b="1" dirty="0">
                <a:solidFill>
                  <a:srgbClr val="000000"/>
                </a:solidFill>
                <a:effectLst/>
                <a:latin typeface="Arial" panose="020B0604020202020204" pitchFamily="34" charset="0"/>
                <a:ea typeface="Times New Roman" panose="02020603050405020304" pitchFamily="18" charset="0"/>
              </a:rPr>
              <a:t>Air quality and mental health: evidence, challenges and future directions</a:t>
            </a:r>
          </a:p>
          <a:p>
            <a:endParaRPr lang="en-GB" sz="3600" b="1" dirty="0">
              <a:solidFill>
                <a:srgbClr val="000000"/>
              </a:solidFill>
              <a:latin typeface="Arial" panose="020B0604020202020204" pitchFamily="34" charset="0"/>
              <a:ea typeface="Times New Roman" panose="02020603050405020304" pitchFamily="18" charset="0"/>
            </a:endParaRPr>
          </a:p>
          <a:p>
            <a:r>
              <a:rPr lang="en-GB" sz="2400" b="1" dirty="0">
                <a:solidFill>
                  <a:srgbClr val="000000"/>
                </a:solidFill>
                <a:effectLst/>
                <a:latin typeface="Arial"/>
                <a:ea typeface="Times New Roman" panose="02020603050405020304" pitchFamily="18" charset="0"/>
                <a:cs typeface="Arial"/>
              </a:rPr>
              <a:t>Clean Air Conference </a:t>
            </a:r>
            <a:r>
              <a:rPr lang="en-GB" sz="2400" b="1" dirty="0">
                <a:solidFill>
                  <a:srgbClr val="000000"/>
                </a:solidFill>
                <a:latin typeface="Arial"/>
                <a:ea typeface="Times New Roman" panose="02020603050405020304" pitchFamily="18" charset="0"/>
                <a:cs typeface="Arial"/>
              </a:rPr>
              <a:t>3rd</a:t>
            </a:r>
            <a:r>
              <a:rPr lang="en-GB" sz="2400" b="1" dirty="0">
                <a:solidFill>
                  <a:srgbClr val="000000"/>
                </a:solidFill>
                <a:effectLst/>
                <a:latin typeface="Arial"/>
                <a:ea typeface="Times New Roman" panose="02020603050405020304" pitchFamily="18" charset="0"/>
                <a:cs typeface="Arial"/>
              </a:rPr>
              <a:t> October 2024</a:t>
            </a:r>
            <a:endParaRPr lang="en-GB" sz="2400" dirty="0">
              <a:effectLst/>
              <a:latin typeface="Arial"/>
              <a:ea typeface="Times New Roman" panose="02020603050405020304" pitchFamily="18" charset="0"/>
              <a:cs typeface="Arial"/>
            </a:endParaRPr>
          </a:p>
          <a:p>
            <a:endParaRPr lang="en-US" sz="3600" dirty="0"/>
          </a:p>
        </p:txBody>
      </p:sp>
    </p:spTree>
    <p:extLst>
      <p:ext uri="{BB962C8B-B14F-4D97-AF65-F5344CB8AC3E}">
        <p14:creationId xmlns:p14="http://schemas.microsoft.com/office/powerpoint/2010/main" val="3333230313"/>
      </p:ext>
    </p:extLst>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p>
        </p:txBody>
      </p:sp>
      <p:pic>
        <p:nvPicPr>
          <p:cNvPr descr="Diagram&#10;&#10;Description automatically generated" id="2" name="Picture 1">
            <a:extLst>
              <a:ext uri="{FF2B5EF4-FFF2-40B4-BE49-F238E27FC236}">
                <a16:creationId xmlns:a16="http://schemas.microsoft.com/office/drawing/2014/main" id="{74DBBCC2-4228-E0FD-FF0D-5A5FA5BF5B05}"/>
              </a:ext>
            </a:extLst>
          </p:cNvPr>
          <p:cNvPicPr/>
          <p:nvPr/>
        </p:nvPicPr>
        <p:blipFill>
          <a:blip r:embed="rId2">
            <a:extLst>
              <a:ext uri="{28A0092B-C50C-407E-A947-70E740481C1C}">
                <a14:useLocalDpi xmlns:a14="http://schemas.microsoft.com/office/drawing/2010/main" val="0"/>
              </a:ext>
            </a:extLst>
          </a:blip>
          <a:srcRect b="19"/>
          <a:stretch/>
        </p:blipFill>
        <p:spPr>
          <a:xfrm>
            <a:off x="1807048" y="153682"/>
            <a:ext cx="9927752" cy="6160032"/>
          </a:xfrm>
          <a:prstGeom prst="rect">
            <a:avLst/>
          </a:prstGeom>
        </p:spPr>
      </p:pic>
    </p:spTree>
    <p:extLst>
      <p:ext uri="{BB962C8B-B14F-4D97-AF65-F5344CB8AC3E}">
        <p14:creationId xmlns:p14="http://schemas.microsoft.com/office/powerpoint/2010/main" val="1714017384"/>
      </p:ext>
    </p:extLst>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9C5381-BA39-BDD0-4A1F-73BC03D598B5}"/>
              </a:ext>
            </a:extLst>
          </p:cNvPr>
          <p:cNvSpPr txBox="1"/>
          <p:nvPr/>
        </p:nvSpPr>
        <p:spPr>
          <a:xfrm>
            <a:off x="539762" y="237991"/>
            <a:ext cx="11566513" cy="523220"/>
          </a:xfrm>
          <a:prstGeom prst="rect">
            <a:avLst/>
          </a:prstGeom>
          <a:noFill/>
        </p:spPr>
        <p:txBody>
          <a:bodyPr wrap="square">
            <a:spAutoFit/>
          </a:bodyPr>
          <a:lstStyle/>
          <a:p>
            <a:r>
              <a:rPr dirty="0" lang="en-GB" sz="2800"/>
              <a:t>How air pollution alters brain development: the role of neuroinflammation</a:t>
            </a:r>
          </a:p>
        </p:txBody>
      </p:sp>
      <p:grpSp>
        <p:nvGrpSpPr>
          <p:cNvPr id="11" name="Group 10">
            <a:extLst>
              <a:ext uri="{FF2B5EF4-FFF2-40B4-BE49-F238E27FC236}">
                <a16:creationId xmlns:a16="http://schemas.microsoft.com/office/drawing/2014/main" id="{1BF8EC43-6A05-3303-B876-F8A411638CF2}"/>
              </a:ext>
            </a:extLst>
          </p:cNvPr>
          <p:cNvGrpSpPr/>
          <p:nvPr/>
        </p:nvGrpSpPr>
        <p:grpSpPr>
          <a:xfrm>
            <a:off x="2111387" y="1478896"/>
            <a:ext cx="8262699" cy="4051753"/>
            <a:chOff x="114300" y="955676"/>
            <a:chExt cx="11823688" cy="5902324"/>
          </a:xfrm>
        </p:grpSpPr>
        <p:grpSp>
          <p:nvGrpSpPr>
            <p:cNvPr id="6" name="Group 5">
              <a:extLst>
                <a:ext uri="{FF2B5EF4-FFF2-40B4-BE49-F238E27FC236}">
                  <a16:creationId xmlns:a16="http://schemas.microsoft.com/office/drawing/2014/main" id="{73A54480-6247-2B29-4D7A-AAB192EA1F10}"/>
                </a:ext>
              </a:extLst>
            </p:cNvPr>
            <p:cNvGrpSpPr/>
            <p:nvPr/>
          </p:nvGrpSpPr>
          <p:grpSpPr>
            <a:xfrm>
              <a:off x="114300" y="955676"/>
              <a:ext cx="11823688" cy="5606415"/>
              <a:chOff x="114300" y="955676"/>
              <a:chExt cx="11823688" cy="5606415"/>
            </a:xfrm>
          </p:grpSpPr>
          <p:pic>
            <p:nvPicPr>
              <p:cNvPr descr="Mechanisms of urban air pollution-induced neuroinflammation. Accumulating evidence indicates that diverse forms of air pollution trigger neuroinflammation (elevation of brain cytokines and reactive oxygen species) to exert central nervous system (CNS) effects. Several potential underlying mechanisms have been proposed, including direct mechanisms/pathways (blue numbering), where components of urban air pollution translocate to the brain parenchyma and indirect mechanisms/pathways (black numbering), where the impact of air pollution in the periphery exerts effects in the brain. The current hypotheses are as follows: (1) Particulate matter translocates to the CNS parenchyma through the olfactory nerve or through general blood brain barrier (BBB) permeability; (2) There is transfer of the chemical components (ex. metals, polyaromatic hydrocarbons, and quinones) to the CNS parenchyma; (3) Pro-inflammatory factors (cytokines) from the nasal epithelium are transferred to the brain; (4) Traditional circulating cytokines may be released to impact the brain; (5) Circulating stress hormones may regulate the brain pro-inflammatory milieu; (6) Neurogenic inflammation triggered in peripheral neurons transfers cytokines to the brain, where the vagus nerve has been proposed as one such pathway; (7) The Lung-Brain Axis regulates microglial activation and neuroinflammation through cytokine-independent circulating signals released after pulmonary damage. Particulate matter, PM" id="2050" name="Picture 2">
                <a:extLst>
                  <a:ext uri="{FF2B5EF4-FFF2-40B4-BE49-F238E27FC236}">
                    <a16:creationId xmlns:a16="http://schemas.microsoft.com/office/drawing/2014/main" id="{53BA767A-BC89-649F-5A85-6EA72528D2F6}"/>
                  </a:ext>
                </a:extLst>
              </p:cNvPr>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84988" y="961390"/>
                <a:ext cx="4953000" cy="56007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F5B78A7E-4AF1-6468-2F67-FA24D1CC1C47}"/>
                  </a:ext>
                </a:extLst>
              </p:cNvPr>
              <p:cNvPicPr>
                <a:picLocks noChangeAspect="1"/>
              </p:cNvPicPr>
              <p:nvPr/>
            </p:nvPicPr>
            <p:blipFill rotWithShape="1">
              <a:blip r:embed="rId3"/>
              <a:srcRect r="142" t="38"/>
              <a:stretch/>
            </p:blipFill>
            <p:spPr>
              <a:xfrm>
                <a:off x="114300" y="989639"/>
                <a:ext cx="2200275" cy="3538871"/>
              </a:xfrm>
              <a:prstGeom prst="rect">
                <a:avLst/>
              </a:prstGeom>
            </p:spPr>
          </p:pic>
          <p:pic>
            <p:nvPicPr>
              <p:cNvPr descr="Microglia internalize particulate matter. HAPI microglia cells (rat cell line) were treated with media alone or DEP (diesel exhaust particulate matter, size = &lt;0.2 μM, 100 μg/mL) treatment. Representative images are shown. Red and blue arrows indicate dark punctate compartments in the cytosol containing DEP. N = 3. a Processes from microglial cells treated with DEP demonstrate dark punctate compartments in their cytosol indicative of an endosome containing DEP. The electron dense area noted by the red arrow is enlarged in the next panel. Images were taken at ×11,500. b Higher magnification of an electron dense compartment in a microglia treated with DEP. Images were taken at ×45,000. c Red and blue arrows indicate dark punctate compartments in the cytosol containing DEP. (panel c is slightly modified from Levesque et al. [137]. d This is a representative image of two control microglia treated with media alone. Microglia have no dark, punctate compartments in the control group. Image magnification, ×4200" id="2052" name="Picture 4">
                <a:extLst>
                  <a:ext uri="{FF2B5EF4-FFF2-40B4-BE49-F238E27FC236}">
                    <a16:creationId xmlns:a16="http://schemas.microsoft.com/office/drawing/2014/main" id="{C27831AD-7061-0728-5702-5D97ED4A08E2}"/>
                  </a:ext>
                </a:extLst>
              </p:cNvPr>
              <p:cNvPicPr>
                <a:picLocks noChangeArrowheads="1" noChangeAspect="1"/>
              </p:cNvPicPr>
              <p:nvPr/>
            </p:nvPicPr>
            <p:blipFill rotWithShape="1">
              <a:blip r:embed="rId4">
                <a:extLst>
                  <a:ext uri="{28A0092B-C50C-407E-A947-70E740481C1C}">
                    <a14:useLocalDpi xmlns:a14="http://schemas.microsoft.com/office/drawing/2010/main" val="0"/>
                  </a:ext>
                </a:extLst>
              </a:blip>
              <a:srcRect b="50000"/>
              <a:stretch/>
            </p:blipFill>
            <p:spPr bwMode="auto">
              <a:xfrm>
                <a:off x="186504" y="4917441"/>
                <a:ext cx="5020510" cy="1644650"/>
              </a:xfrm>
              <a:prstGeom prst="rect">
                <a:avLst/>
              </a:prstGeom>
              <a:noFill/>
              <a:extLst>
                <a:ext uri="{909E8E84-426E-40DD-AFC4-6F175D3DCCD1}">
                  <a14:hiddenFill xmlns:a14="http://schemas.microsoft.com/office/drawing/2010/main">
                    <a:solidFill>
                      <a:srgbClr val="FFFFFF"/>
                    </a:solidFill>
                  </a14:hiddenFill>
                </a:ext>
              </a:extLst>
            </p:spPr>
          </p:pic>
          <p:pic>
            <p:nvPicPr>
              <p:cNvPr descr="Microglia internalize particulate matter. HAPI microglia cells (rat cell line) were treated with media alone or DEP (diesel exhaust particulate matter, size = &lt;0.2 μM, 100 μg/mL) treatment. Representative images are shown. Red and blue arrows indicate dark punctate compartments in the cytosol containing DEP. N = 3. a Processes from microglial cells treated with DEP demonstrate dark punctate compartments in their cytosol indicative of an endosome containing DEP. The electron dense area noted by the red arrow is enlarged in the next panel. Images were taken at ×11,500. b Higher magnification of an electron dense compartment in a microglia treated with DEP. Images were taken at ×45,000. c Red and blue arrows indicate dark punctate compartments in the cytosol containing DEP. (panel c is slightly modified from Levesque et al. [137]. d This is a representative image of two control microglia treated with media alone. Microglia have no dark, punctate compartments in the control group. Image magnification, ×4200" id="5" name="Picture 4">
                <a:extLst>
                  <a:ext uri="{FF2B5EF4-FFF2-40B4-BE49-F238E27FC236}">
                    <a16:creationId xmlns:a16="http://schemas.microsoft.com/office/drawing/2014/main" id="{08375D12-F138-E99B-DC31-001DC94A1B23}"/>
                  </a:ext>
                </a:extLst>
              </p:cNvPr>
              <p:cNvPicPr>
                <a:picLocks noChangeArrowheads="1" noChangeAspect="1"/>
              </p:cNvPicPr>
              <p:nvPr/>
            </p:nvPicPr>
            <p:blipFill rotWithShape="1">
              <a:blip r:embed="rId4">
                <a:extLst>
                  <a:ext uri="{28A0092B-C50C-407E-A947-70E740481C1C}">
                    <a14:useLocalDpi xmlns:a14="http://schemas.microsoft.com/office/drawing/2010/main" val="0"/>
                  </a:ext>
                </a:extLst>
              </a:blip>
              <a:srcRect r="49930" t="50763"/>
              <a:stretch/>
            </p:blipFill>
            <p:spPr bwMode="auto">
              <a:xfrm>
                <a:off x="5219701" y="4917441"/>
                <a:ext cx="2552699" cy="1644649"/>
              </a:xfrm>
              <a:prstGeom prst="rect">
                <a:avLst/>
              </a:prstGeom>
              <a:noFill/>
              <a:extLst>
                <a:ext uri="{909E8E84-426E-40DD-AFC4-6F175D3DCCD1}">
                  <a14:hiddenFill xmlns:a14="http://schemas.microsoft.com/office/drawing/2010/main">
                    <a:solidFill>
                      <a:srgbClr val="FFFFFF"/>
                    </a:solidFill>
                  </a14:hiddenFill>
                </a:ext>
              </a:extLst>
            </p:spPr>
          </p:pic>
          <p:pic>
            <p:nvPicPr>
              <p:cNvPr descr="Particulate matter activates microglia through the MAC1-NOX2 pathway. Recent reports suggest that particulate matter from urban air pollution may translocate to the brain. As sentinels in the brain, microglia detect and respond to factors that reach the brain parenchymal environment with pattern recognition receptors. Nanometer-sized DEP (&lt;0.200 μM, direct pathway) activate microglia through a pattern recognition complex containing MAC1 and scavenger receptors. The scavenger receptors mediate internalization and removal of DEP through endocytosis. MAC1 mediates how DEP triggers microglial NOX2 activation and consequent ROS production. Ozone (O3) is unable to directly translocate to the brain (indirect pathway of urban air pollution effects, but serum from O3-treated animals also regulates microglial function through this MAC1-NOX2 mechanism. Air pollution is now included in list of deleterious factors that trigger microglia to become toxic through this common underlying pathway (MAC1-NOX2): LPS; DEP; neuromelanin; α-synuclein, O3 serum, soluble neuron injury factors, Aβ42, and μ calpain. Diesel exhaust particles, DEP; lipopolysaccharide, LPS; scavenger receptor, SR; ozone, O3; beta amyloid 42, Aβ42; macrophage 1 antigen, MAC1; GP91 from nicotinamide adenine dinucleotide phosphate-oxidase, NOX2; reactive oxygen species, ROS; CD11b and CD18, MAC1)" id="4098" name="Picture 2">
                <a:extLst>
                  <a:ext uri="{FF2B5EF4-FFF2-40B4-BE49-F238E27FC236}">
                    <a16:creationId xmlns:a16="http://schemas.microsoft.com/office/drawing/2014/main" id="{60DD9894-4247-6593-045B-935EC2A98B17}"/>
                  </a:ext>
                </a:extLst>
              </p:cNvPr>
              <p:cNvPicPr>
                <a:picLocks noChangeArrowheads="1" noChangeAspect="1"/>
              </p:cNvPicPr>
              <p:nvPr/>
            </p:nvPicPr>
            <p:blipFill rotWithShape="1">
              <a:blip r:embed="rId5">
                <a:extLst>
                  <a:ext uri="{28A0092B-C50C-407E-A947-70E740481C1C}">
                    <a14:useLocalDpi xmlns:a14="http://schemas.microsoft.com/office/drawing/2010/main" val="0"/>
                  </a:ext>
                </a:extLst>
              </a:blip>
              <a:srcRect t="29"/>
              <a:stretch/>
            </p:blipFill>
            <p:spPr bwMode="auto">
              <a:xfrm>
                <a:off x="2314575" y="995353"/>
                <a:ext cx="4467860" cy="3538871"/>
              </a:xfrm>
              <a:prstGeom prst="rect">
                <a:avLst/>
              </a:prstGeom>
              <a:solidFill>
                <a:schemeClr val="bg1"/>
              </a:solidFill>
            </p:spPr>
          </p:pic>
          <p:sp>
            <p:nvSpPr>
              <p:cNvPr id="3" name="Rectangle 2">
                <a:extLst>
                  <a:ext uri="{FF2B5EF4-FFF2-40B4-BE49-F238E27FC236}">
                    <a16:creationId xmlns:a16="http://schemas.microsoft.com/office/drawing/2014/main" id="{D9444066-9684-CE89-BFB7-952FF4C129D4}"/>
                  </a:ext>
                </a:extLst>
              </p:cNvPr>
              <p:cNvSpPr/>
              <p:nvPr/>
            </p:nvSpPr>
            <p:spPr>
              <a:xfrm>
                <a:off x="2314575" y="955676"/>
                <a:ext cx="2765425" cy="14160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rtlCol="0"/>
              <a:lstStyle/>
              <a:p>
                <a:pPr algn="ctr"/>
                <a:endParaRPr lang="en-GB"/>
              </a:p>
            </p:txBody>
          </p:sp>
        </p:grpSp>
        <p:sp>
          <p:nvSpPr>
            <p:cNvPr id="7" name="Arrow: Down 6">
              <a:extLst>
                <a:ext uri="{FF2B5EF4-FFF2-40B4-BE49-F238E27FC236}">
                  <a16:creationId xmlns:a16="http://schemas.microsoft.com/office/drawing/2014/main" id="{F4A1A107-B383-63C8-2C9E-36DDF83BF264}"/>
                </a:ext>
              </a:extLst>
            </p:cNvPr>
            <p:cNvSpPr/>
            <p:nvPr/>
          </p:nvSpPr>
          <p:spPr>
            <a:xfrm rot="10800000">
              <a:off x="3569271" y="3958971"/>
              <a:ext cx="269304"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anchor="ctr" rtlCol="0"/>
            <a:lstStyle/>
            <a:p>
              <a:pPr algn="ctr"/>
              <a:endParaRPr lang="en-GB"/>
            </a:p>
          </p:txBody>
        </p:sp>
        <p:sp>
          <p:nvSpPr>
            <p:cNvPr id="9" name="TextBox 8">
              <a:extLst>
                <a:ext uri="{FF2B5EF4-FFF2-40B4-BE49-F238E27FC236}">
                  <a16:creationId xmlns:a16="http://schemas.microsoft.com/office/drawing/2014/main" id="{82EA2021-5B99-9489-2292-547E78505E98}"/>
                </a:ext>
              </a:extLst>
            </p:cNvPr>
            <p:cNvSpPr txBox="1"/>
            <p:nvPr/>
          </p:nvSpPr>
          <p:spPr>
            <a:xfrm>
              <a:off x="1855158" y="6488668"/>
              <a:ext cx="4467860" cy="369332"/>
            </a:xfrm>
            <a:prstGeom prst="rect">
              <a:avLst/>
            </a:prstGeom>
            <a:noFill/>
          </p:spPr>
          <p:txBody>
            <a:bodyPr wrap="square">
              <a:spAutoFit/>
            </a:bodyPr>
            <a:lstStyle/>
            <a:p>
              <a:r>
                <a:rPr dirty="0" err="1" lang="en-GB"/>
                <a:t>D’Angiulli</a:t>
              </a:r>
              <a:r>
                <a:rPr dirty="0" lang="en-GB"/>
                <a:t> A. Front. Public Health 2018; 6: 95.</a:t>
              </a:r>
            </a:p>
          </p:txBody>
        </p:sp>
        <p:sp>
          <p:nvSpPr>
            <p:cNvPr id="10" name="Rectangle 9">
              <a:extLst>
                <a:ext uri="{FF2B5EF4-FFF2-40B4-BE49-F238E27FC236}">
                  <a16:creationId xmlns:a16="http://schemas.microsoft.com/office/drawing/2014/main" id="{16B8E232-BFB4-4229-5B3D-C0901C6FB92C}"/>
                </a:ext>
              </a:extLst>
            </p:cNvPr>
            <p:cNvSpPr/>
            <p:nvPr/>
          </p:nvSpPr>
          <p:spPr>
            <a:xfrm>
              <a:off x="2305050" y="955676"/>
              <a:ext cx="45719" cy="19970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rtlCol="0"/>
            <a:lstStyle/>
            <a:p>
              <a:pPr algn="ctr"/>
              <a:endParaRPr lang="en-GB"/>
            </a:p>
          </p:txBody>
        </p:sp>
      </p:grpSp>
    </p:spTree>
    <p:extLst>
      <p:ext uri="{BB962C8B-B14F-4D97-AF65-F5344CB8AC3E}">
        <p14:creationId xmlns:p14="http://schemas.microsoft.com/office/powerpoint/2010/main" val="3688060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diagram of a mental health system&#10;&#10;Description automatically generated with medium confidence">
            <a:extLst>
              <a:ext uri="{FF2B5EF4-FFF2-40B4-BE49-F238E27FC236}">
                <a16:creationId xmlns:a16="http://schemas.microsoft.com/office/drawing/2014/main" id="{AEE729CB-2FB9-C139-08B9-D85D271C5CBF}"/>
              </a:ext>
            </a:extLst>
          </p:cNvPr>
          <p:cNvPicPr>
            <a:picLocks noChangeAspect="1"/>
          </p:cNvPicPr>
          <p:nvPr/>
        </p:nvPicPr>
        <p:blipFill>
          <a:blip r:embed="rId2"/>
          <a:stretch>
            <a:fillRect/>
          </a:stretch>
        </p:blipFill>
        <p:spPr>
          <a:xfrm>
            <a:off x="2307771" y="1240972"/>
            <a:ext cx="7133318" cy="4376056"/>
          </a:xfrm>
          <a:prstGeom prst="rect">
            <a:avLst/>
          </a:prstGeom>
        </p:spPr>
      </p:pic>
    </p:spTree>
    <p:extLst>
      <p:ext uri="{BB962C8B-B14F-4D97-AF65-F5344CB8AC3E}">
        <p14:creationId xmlns:p14="http://schemas.microsoft.com/office/powerpoint/2010/main" val="2828326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664028" y="1826693"/>
            <a:ext cx="9916886" cy="4736338"/>
          </a:xfrm>
        </p:spPr>
        <p:txBody>
          <a:bodyPr>
            <a:normAutofit fontScale="85000" lnSpcReduction="20000"/>
          </a:bodyPr>
          <a:lstStyle/>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rPr>
              <a:t>Depression and PM</a:t>
            </a:r>
            <a:r>
              <a:rPr kumimoji="0" lang="en-US" altLang="en-US" sz="2400" b="0" i="0" u="none" strike="noStrike" cap="none" normalizeH="0" baseline="-30000" dirty="0">
                <a:ln>
                  <a:noFill/>
                </a:ln>
                <a:effectLst/>
              </a:rPr>
              <a:t>2.5</a:t>
            </a:r>
            <a:endParaRPr lang="en-US" altLang="en-US" sz="2400" dirty="0"/>
          </a:p>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dirty="0">
                <a:ln>
                  <a:noFill/>
                </a:ln>
                <a:effectLst/>
              </a:rPr>
              <a:t>Less on psychosis, but evidence of incidence and relapse</a:t>
            </a:r>
          </a:p>
          <a:p>
            <a:pPr marL="0" marR="0" lvl="0" indent="-228600" fontAlgn="base">
              <a:lnSpc>
                <a:spcPct val="150000"/>
              </a:lnSpc>
              <a:spcBef>
                <a:spcPct val="0"/>
              </a:spcBef>
              <a:spcAft>
                <a:spcPts val="600"/>
              </a:spcAft>
              <a:buClrTx/>
              <a:buSzTx/>
              <a:buFont typeface="Arial" panose="020B0604020202020204" pitchFamily="34" charset="0"/>
              <a:buChar char="•"/>
              <a:tabLst/>
            </a:pPr>
            <a:r>
              <a:rPr lang="en-US" altLang="en-US" sz="2400" dirty="0"/>
              <a:t>Neurodevelopmental disorders</a:t>
            </a:r>
            <a:r>
              <a:rPr kumimoji="0" lang="en-US" altLang="en-US" sz="2400" b="0" i="0" u="none" strike="noStrike" cap="none" normalizeH="0" dirty="0">
                <a:ln>
                  <a:noFill/>
                </a:ln>
                <a:effectLst/>
              </a:rPr>
              <a:t> </a:t>
            </a:r>
          </a:p>
          <a:p>
            <a:pPr marL="0" marR="0" lvl="0" indent="-228600" fontAlgn="base">
              <a:lnSpc>
                <a:spcPct val="150000"/>
              </a:lnSpc>
              <a:spcBef>
                <a:spcPct val="0"/>
              </a:spcBef>
              <a:spcAft>
                <a:spcPts val="600"/>
              </a:spcAft>
              <a:buClrTx/>
              <a:buSzTx/>
              <a:buFont typeface="Arial" panose="020B0604020202020204" pitchFamily="34" charset="0"/>
              <a:buChar char="•"/>
              <a:tabLst/>
            </a:pPr>
            <a:r>
              <a:rPr lang="en-US" altLang="en-US" sz="2400" dirty="0"/>
              <a:t>Physical health associated with mental illness, both affected</a:t>
            </a:r>
          </a:p>
          <a:p>
            <a:pPr marL="457200" lvl="1" fontAlgn="base">
              <a:lnSpc>
                <a:spcPct val="150000"/>
              </a:lnSpc>
              <a:spcBef>
                <a:spcPct val="0"/>
              </a:spcBef>
              <a:spcAft>
                <a:spcPts val="600"/>
              </a:spcAft>
            </a:pPr>
            <a:r>
              <a:rPr kumimoji="0" lang="en-US" altLang="en-US" sz="2000" b="0" i="0" u="none" strike="noStrike" cap="none" normalizeH="0" dirty="0">
                <a:ln>
                  <a:noFill/>
                </a:ln>
                <a:effectLst/>
              </a:rPr>
              <a:t>E.g. asthma, antipsychotic prescribing, more deaths. </a:t>
            </a:r>
          </a:p>
          <a:p>
            <a:pPr marL="0" marR="0" lvl="0" indent="-228600" fontAlgn="base">
              <a:lnSpc>
                <a:spcPct val="150000"/>
              </a:lnSpc>
              <a:spcBef>
                <a:spcPct val="0"/>
              </a:spcBef>
              <a:spcAft>
                <a:spcPts val="600"/>
              </a:spcAft>
              <a:buClrTx/>
              <a:buSzTx/>
              <a:buFont typeface="Arial" panose="020B0604020202020204" pitchFamily="34" charset="0"/>
              <a:buChar char="•"/>
              <a:tabLst/>
            </a:pPr>
            <a:r>
              <a:rPr lang="en-US" altLang="en-US" sz="2400" dirty="0"/>
              <a:t>Critical periods</a:t>
            </a:r>
          </a:p>
          <a:p>
            <a:pPr marL="457200" lvl="1" fontAlgn="base">
              <a:lnSpc>
                <a:spcPct val="150000"/>
              </a:lnSpc>
              <a:spcBef>
                <a:spcPct val="0"/>
              </a:spcBef>
              <a:spcAft>
                <a:spcPts val="600"/>
              </a:spcAft>
            </a:pPr>
            <a:r>
              <a:rPr kumimoji="0" lang="en-US" altLang="en-US" sz="2000" b="0" i="0" u="none" strike="noStrike" cap="none" normalizeH="0" dirty="0">
                <a:ln>
                  <a:noFill/>
                </a:ln>
                <a:effectLst/>
              </a:rPr>
              <a:t>Pregnancy/</a:t>
            </a:r>
            <a:r>
              <a:rPr lang="en-US" altLang="en-US" sz="2000" dirty="0"/>
              <a:t>fetus</a:t>
            </a:r>
            <a:endParaRPr kumimoji="0" lang="en-US" altLang="en-US" sz="2000" b="0" i="0" u="none" strike="noStrike" cap="none" normalizeH="0" dirty="0">
              <a:ln>
                <a:noFill/>
              </a:ln>
              <a:effectLst/>
            </a:endParaRPr>
          </a:p>
          <a:p>
            <a:pPr marL="457200" lvl="1" fontAlgn="base">
              <a:lnSpc>
                <a:spcPct val="150000"/>
              </a:lnSpc>
              <a:spcBef>
                <a:spcPct val="0"/>
              </a:spcBef>
              <a:spcAft>
                <a:spcPts val="600"/>
              </a:spcAft>
            </a:pPr>
            <a:r>
              <a:rPr lang="en-US" altLang="en-US" sz="2000" dirty="0"/>
              <a:t>Childhood and adolescence</a:t>
            </a:r>
          </a:p>
          <a:p>
            <a:pPr marL="457200" lvl="1" fontAlgn="base">
              <a:lnSpc>
                <a:spcPct val="150000"/>
              </a:lnSpc>
              <a:spcBef>
                <a:spcPct val="0"/>
              </a:spcBef>
              <a:spcAft>
                <a:spcPts val="600"/>
              </a:spcAft>
            </a:pPr>
            <a:r>
              <a:rPr lang="en-US" altLang="en-US" sz="2000" dirty="0"/>
              <a:t>Working populations </a:t>
            </a:r>
          </a:p>
          <a:p>
            <a:pPr marL="457200" lvl="1" fontAlgn="base">
              <a:lnSpc>
                <a:spcPct val="150000"/>
              </a:lnSpc>
              <a:spcBef>
                <a:spcPct val="0"/>
              </a:spcBef>
              <a:spcAft>
                <a:spcPts val="600"/>
              </a:spcAft>
            </a:pPr>
            <a:r>
              <a:rPr kumimoji="0" lang="en-US" altLang="en-US" sz="2000" b="0" i="0" u="none" strike="noStrike" cap="none" normalizeH="0" dirty="0">
                <a:ln>
                  <a:noFill/>
                </a:ln>
                <a:effectLst/>
              </a:rPr>
              <a:t>Older people</a:t>
            </a:r>
          </a:p>
          <a:p>
            <a:pPr marL="228600" lvl="1" indent="0" fontAlgn="base">
              <a:spcBef>
                <a:spcPct val="0"/>
              </a:spcBef>
              <a:spcAft>
                <a:spcPts val="600"/>
              </a:spcAft>
              <a:buNone/>
            </a:pPr>
            <a:endParaRPr kumimoji="0" lang="en-US" altLang="en-US" sz="2000" b="0" i="0" u="none" strike="noStrike" cap="none" normalizeH="0" dirty="0">
              <a:ln>
                <a:noFill/>
              </a:ln>
              <a:effectLst/>
            </a:endParaRP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rmAutofit/>
          </a:bodyPr>
          <a:lstStyle/>
          <a:p>
            <a:r>
              <a:rPr lang="en-GB" sz="3200" dirty="0">
                <a:solidFill>
                  <a:schemeClr val="tx1"/>
                </a:solidFill>
              </a:rPr>
              <a:t>RCP report in summary </a:t>
            </a:r>
            <a:r>
              <a:rPr lang="en-GB" sz="1800" b="0" dirty="0">
                <a:solidFill>
                  <a:schemeClr val="tx1"/>
                </a:solidFill>
              </a:rPr>
              <a:t>(next 7 slides) </a:t>
            </a:r>
          </a:p>
        </p:txBody>
      </p:sp>
    </p:spTree>
    <p:extLst>
      <p:ext uri="{BB962C8B-B14F-4D97-AF65-F5344CB8AC3E}">
        <p14:creationId xmlns:p14="http://schemas.microsoft.com/office/powerpoint/2010/main" val="406885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664028" y="1826693"/>
            <a:ext cx="9916886" cy="4736338"/>
          </a:xfrm>
        </p:spPr>
        <p:txBody>
          <a:bodyPr>
            <a:normAutofit fontScale="92500" lnSpcReduction="10000"/>
          </a:bodyPr>
          <a:lstStyle/>
          <a:p>
            <a:pPr marL="0" marR="0" lvl="0" indent="-228600" fontAlgn="base">
              <a:lnSpc>
                <a:spcPct val="150000"/>
              </a:lnSpc>
              <a:spcBef>
                <a:spcPct val="0"/>
              </a:spcBef>
              <a:spcAft>
                <a:spcPts val="600"/>
              </a:spcAft>
              <a:buClrTx/>
              <a:buSzTx/>
              <a:buFont typeface="Arial" panose="020B0604020202020204" pitchFamily="34" charset="0"/>
              <a:buChar char="•"/>
              <a:tabLst/>
            </a:pPr>
            <a:r>
              <a:rPr lang="en-US" altLang="en-US" sz="2400" dirty="0"/>
              <a:t>C</a:t>
            </a:r>
            <a:r>
              <a:rPr kumimoji="0" lang="en-US" altLang="en-US" sz="2400" b="0" i="0" u="none" strike="noStrike" cap="none" normalizeH="0" baseline="0" dirty="0">
                <a:ln>
                  <a:noFill/>
                </a:ln>
                <a:effectLst/>
              </a:rPr>
              <a:t>onvincing evidence of associations between depression and PM</a:t>
            </a:r>
            <a:r>
              <a:rPr kumimoji="0" lang="en-US" altLang="en-US" sz="2400" b="0" i="0" u="none" strike="noStrike" cap="none" normalizeH="0" baseline="-30000" dirty="0">
                <a:ln>
                  <a:noFill/>
                </a:ln>
                <a:effectLst/>
              </a:rPr>
              <a:t>2.5</a:t>
            </a:r>
            <a:r>
              <a:rPr kumimoji="0" lang="en-US" altLang="en-US" sz="2400" b="0" i="0" u="none" strike="noStrike" cap="none" normalizeH="0" baseline="0" dirty="0">
                <a:ln>
                  <a:noFill/>
                </a:ln>
                <a:effectLst/>
              </a:rPr>
              <a:t>.</a:t>
            </a:r>
            <a:r>
              <a:rPr kumimoji="0" lang="en-US" altLang="en-US" sz="2400" b="0" i="0" u="none" strike="noStrike" cap="none" normalizeH="0" baseline="30000" dirty="0">
                <a:ln>
                  <a:noFill/>
                </a:ln>
                <a:effectLst/>
              </a:rPr>
              <a:t>2</a:t>
            </a:r>
            <a:r>
              <a:rPr kumimoji="0" lang="en-US" altLang="en-US" sz="2400" b="0" i="0" u="none" strike="noStrike" cap="none" normalizeH="0" baseline="0" dirty="0">
                <a:ln>
                  <a:noFill/>
                </a:ln>
                <a:effectLst/>
              </a:rPr>
              <a:t> </a:t>
            </a:r>
          </a:p>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rPr>
              <a:t>5 cohort studies (mostly cross-sectional) and time series studies from high- and low- income countries. </a:t>
            </a:r>
          </a:p>
          <a:p>
            <a:pPr marL="0" marR="0" lvl="0" indent="-228600" fontAlgn="base">
              <a:lnSpc>
                <a:spcPct val="150000"/>
              </a:lnSpc>
              <a:spcBef>
                <a:spcPct val="0"/>
              </a:spcBef>
              <a:spcAft>
                <a:spcPts val="600"/>
              </a:spcAft>
              <a:buClrTx/>
              <a:buSzTx/>
              <a:buFont typeface="Arial" panose="020B0604020202020204" pitchFamily="34" charset="0"/>
              <a:buChar char="•"/>
              <a:tabLst/>
            </a:pPr>
            <a:r>
              <a:rPr lang="en-US" altLang="en-US" sz="2400" dirty="0"/>
              <a:t>S</a:t>
            </a:r>
            <a:r>
              <a:rPr kumimoji="0" lang="en-US" altLang="en-US" sz="2400" b="0" i="0" u="none" strike="noStrike" cap="none" normalizeH="0" baseline="0" dirty="0">
                <a:ln>
                  <a:noFill/>
                </a:ln>
                <a:effectLst/>
              </a:rPr>
              <a:t>ignificant heterogeneity and potential selection biases. </a:t>
            </a:r>
          </a:p>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rPr>
              <a:t>Much less on psychoses, and specific conditions such as schizophrenia or personality disorders. </a:t>
            </a:r>
          </a:p>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rPr>
              <a:t>Observational evidence implicates outdoor air pollutants as risk factors for a variety of mental health problems, including depression, anxiety, personality disorder, and schizophrenia.</a:t>
            </a:r>
            <a:r>
              <a:rPr kumimoji="0" lang="en-US" altLang="en-US" sz="2400" b="0" i="0" u="none" strike="noStrike" cap="none" normalizeH="0" baseline="30000" dirty="0">
                <a:ln>
                  <a:noFill/>
                </a:ln>
                <a:effectLst/>
              </a:rPr>
              <a:t>3-5</a:t>
            </a:r>
            <a:endParaRPr kumimoji="0" lang="en-US" altLang="en-US" sz="2400" b="0" i="0" u="none" strike="noStrike" cap="none" normalizeH="0" baseline="0" dirty="0">
              <a:ln>
                <a:noFill/>
              </a:ln>
              <a:effectLst/>
            </a:endParaRP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rmAutofit fontScale="70000" lnSpcReduction="20000"/>
          </a:bodyPr>
          <a:lstStyle/>
          <a:p>
            <a:r>
              <a:rPr lang="en-US" altLang="en-US" sz="5400" b="1" dirty="0">
                <a:solidFill>
                  <a:schemeClr val="tx1"/>
                </a:solidFill>
              </a:rPr>
              <a:t>Systematic Reviews and Highlights</a:t>
            </a:r>
            <a:endParaRPr lang="en-GB" sz="3200" dirty="0">
              <a:solidFill>
                <a:schemeClr val="tx1"/>
              </a:solidFill>
            </a:endParaRPr>
          </a:p>
        </p:txBody>
      </p:sp>
    </p:spTree>
    <p:extLst>
      <p:ext uri="{BB962C8B-B14F-4D97-AF65-F5344CB8AC3E}">
        <p14:creationId xmlns:p14="http://schemas.microsoft.com/office/powerpoint/2010/main" val="2989575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631371" y="1902894"/>
            <a:ext cx="10025743" cy="4736338"/>
          </a:xfrm>
        </p:spPr>
        <p:txBody>
          <a:bodyPr>
            <a:normAutofit fontScale="85000" lnSpcReduction="20000"/>
          </a:bodyPr>
          <a:lstStyle/>
          <a:p>
            <a:pPr marL="0" fontAlgn="base">
              <a:lnSpc>
                <a:spcPct val="150000"/>
              </a:lnSpc>
              <a:spcBef>
                <a:spcPct val="0"/>
              </a:spcBef>
              <a:spcAft>
                <a:spcPts val="600"/>
              </a:spcAft>
            </a:pPr>
            <a:r>
              <a:rPr kumimoji="0" lang="en-US" altLang="en-US" b="0" i="0" u="none" strike="noStrike" cap="none" normalizeH="0" baseline="0" dirty="0">
                <a:ln>
                  <a:noFill/>
                </a:ln>
                <a:effectLst/>
              </a:rPr>
              <a:t>Construction material emissions, building design (e.g., ventilation and heating systems), activities inside buildings (e.g. cooking, fireplaces, cleaning products, moisture production) all -&gt; poor indoor air quality and affect health.</a:t>
            </a:r>
            <a:r>
              <a:rPr kumimoji="0" lang="en-US" altLang="en-US" b="0" i="0" u="none" strike="noStrike" cap="none" normalizeH="0" baseline="30000" dirty="0">
                <a:ln>
                  <a:noFill/>
                </a:ln>
                <a:effectLst/>
              </a:rPr>
              <a:t>19</a:t>
            </a:r>
            <a:r>
              <a:rPr kumimoji="0" lang="en-US" altLang="en-US" b="0" i="0" u="none" strike="noStrike" cap="none" normalizeH="0" baseline="0" dirty="0">
                <a:ln>
                  <a:noFill/>
                </a:ln>
                <a:effectLst/>
              </a:rPr>
              <a:t>  </a:t>
            </a:r>
          </a:p>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800" b="0" i="0" u="none" strike="noStrike" cap="none" normalizeH="0" baseline="0" dirty="0">
                <a:ln>
                  <a:noFill/>
                </a:ln>
                <a:effectLst/>
              </a:rPr>
              <a:t>Poor indoor air quality -&gt; neurological/psychological symptoms; with cognitive /</a:t>
            </a:r>
            <a:r>
              <a:rPr kumimoji="0" lang="en-US" altLang="en-US" sz="2800" b="0" i="0" u="none" strike="noStrike" cap="none" normalizeH="0" baseline="0" dirty="0" err="1">
                <a:ln>
                  <a:noFill/>
                </a:ln>
                <a:effectLst/>
              </a:rPr>
              <a:t>behavioural</a:t>
            </a:r>
            <a:r>
              <a:rPr kumimoji="0" lang="en-US" altLang="en-US" sz="2800" b="0" i="0" u="none" strike="noStrike" cap="none" normalizeH="0" baseline="0" dirty="0">
                <a:ln>
                  <a:noFill/>
                </a:ln>
                <a:effectLst/>
              </a:rPr>
              <a:t> effects. </a:t>
            </a:r>
          </a:p>
          <a:p>
            <a:pPr marL="457200" lvl="1" fontAlgn="base">
              <a:lnSpc>
                <a:spcPct val="150000"/>
              </a:lnSpc>
              <a:spcBef>
                <a:spcPct val="0"/>
              </a:spcBef>
              <a:spcAft>
                <a:spcPts val="600"/>
              </a:spcAft>
            </a:pPr>
            <a:r>
              <a:rPr kumimoji="0" lang="en-US" altLang="en-US" b="0" i="0" u="none" strike="noStrike" cap="none" normalizeH="0" baseline="0" dirty="0">
                <a:ln>
                  <a:noFill/>
                </a:ln>
                <a:effectLst/>
              </a:rPr>
              <a:t>e.g. higher CO</a:t>
            </a:r>
            <a:r>
              <a:rPr kumimoji="0" lang="en-US" altLang="en-US" b="0" i="0" u="none" strike="noStrike" cap="none" normalizeH="0" baseline="-30000" dirty="0">
                <a:ln>
                  <a:noFill/>
                </a:ln>
                <a:effectLst/>
              </a:rPr>
              <a:t>2</a:t>
            </a:r>
            <a:r>
              <a:rPr kumimoji="0" lang="en-US" altLang="en-US" b="0" i="0" u="none" strike="noStrike" cap="none" normalizeH="0" baseline="0" dirty="0">
                <a:ln>
                  <a:noFill/>
                </a:ln>
                <a:effectLst/>
              </a:rPr>
              <a:t> levels (+ pollutants associated with CO</a:t>
            </a:r>
            <a:r>
              <a:rPr kumimoji="0" lang="en-US" altLang="en-US" b="0" i="0" u="none" strike="noStrike" cap="none" normalizeH="0" baseline="-30000" dirty="0">
                <a:ln>
                  <a:noFill/>
                </a:ln>
                <a:effectLst/>
              </a:rPr>
              <a:t>2) </a:t>
            </a:r>
            <a:r>
              <a:rPr kumimoji="0" lang="en-US" altLang="en-US" b="0" i="0" u="none" strike="noStrike" cap="none" normalizeH="0" baseline="0" dirty="0">
                <a:ln>
                  <a:noFill/>
                </a:ln>
                <a:effectLst/>
              </a:rPr>
              <a:t>impact negatively on  cognitive function and concentration. </a:t>
            </a:r>
          </a:p>
          <a:p>
            <a:pPr marL="457200" lvl="1" fontAlgn="base">
              <a:lnSpc>
                <a:spcPct val="150000"/>
              </a:lnSpc>
              <a:spcBef>
                <a:spcPct val="0"/>
              </a:spcBef>
              <a:spcAft>
                <a:spcPts val="600"/>
              </a:spcAft>
            </a:pPr>
            <a:r>
              <a:rPr lang="en-US" altLang="en-US" dirty="0"/>
              <a:t>O</a:t>
            </a:r>
            <a:r>
              <a:rPr kumimoji="0" lang="en-US" altLang="en-US" b="0" i="0" u="none" strike="noStrike" cap="none" normalizeH="0" baseline="0" dirty="0">
                <a:ln>
                  <a:noFill/>
                </a:ln>
                <a:effectLst/>
              </a:rPr>
              <a:t>ngoing debate on the effects of CO</a:t>
            </a:r>
            <a:r>
              <a:rPr kumimoji="0" lang="en-US" altLang="en-US" b="0" i="0" u="none" strike="noStrike" cap="none" normalizeH="0" baseline="-30000" dirty="0">
                <a:ln>
                  <a:noFill/>
                </a:ln>
                <a:effectLst/>
              </a:rPr>
              <a:t>2</a:t>
            </a:r>
            <a:r>
              <a:rPr kumimoji="0" lang="en-US" altLang="en-US" b="0" i="0" u="none" strike="noStrike" cap="none" normalizeH="0" baseline="0" dirty="0">
                <a:ln>
                  <a:noFill/>
                </a:ln>
                <a:effectLst/>
              </a:rPr>
              <a:t> concentrations on cognitive performance in settings such as schools and offices.</a:t>
            </a:r>
            <a:r>
              <a:rPr kumimoji="0" lang="en-US" altLang="en-US" b="0" i="0" u="none" strike="noStrike" cap="none" normalizeH="0" baseline="30000" dirty="0">
                <a:ln>
                  <a:noFill/>
                </a:ln>
                <a:effectLst/>
              </a:rPr>
              <a:t>20</a:t>
            </a:r>
            <a:r>
              <a:rPr kumimoji="0" lang="en-US" altLang="en-US" b="0" i="0" u="none" strike="noStrike" cap="none" normalizeH="0" baseline="0" dirty="0">
                <a:ln>
                  <a:noFill/>
                </a:ln>
                <a:effectLst/>
              </a:rPr>
              <a:t> </a:t>
            </a: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rmAutofit fontScale="55000" lnSpcReduction="20000"/>
          </a:bodyPr>
          <a:lstStyle/>
          <a:p>
            <a:r>
              <a:rPr lang="en-US" altLang="en-US" sz="8800" b="1" dirty="0">
                <a:solidFill>
                  <a:schemeClr val="tx1"/>
                </a:solidFill>
              </a:rPr>
              <a:t>The RCPCH &amp; RCP</a:t>
            </a:r>
            <a:endParaRPr lang="en-GB" sz="3200" dirty="0">
              <a:solidFill>
                <a:schemeClr val="tx1"/>
              </a:solidFill>
            </a:endParaRPr>
          </a:p>
        </p:txBody>
      </p:sp>
    </p:spTree>
    <p:extLst>
      <p:ext uri="{BB962C8B-B14F-4D97-AF65-F5344CB8AC3E}">
        <p14:creationId xmlns:p14="http://schemas.microsoft.com/office/powerpoint/2010/main" val="489562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1143000" y="1826694"/>
            <a:ext cx="10134600" cy="4736338"/>
          </a:xfrm>
        </p:spPr>
        <p:txBody>
          <a:bodyPr>
            <a:normAutofit fontScale="55000" lnSpcReduction="20000"/>
          </a:bodyPr>
          <a:lstStyle/>
          <a:p>
            <a:pPr marL="0" marR="0" lvl="0" indent="-228600" fontAlgn="base">
              <a:lnSpc>
                <a:spcPct val="170000"/>
              </a:lnSpc>
              <a:spcBef>
                <a:spcPct val="0"/>
              </a:spcBef>
              <a:spcAft>
                <a:spcPts val="600"/>
              </a:spcAft>
              <a:buClrTx/>
              <a:buSzTx/>
              <a:buFont typeface="Arial" panose="020B0604020202020204" pitchFamily="34" charset="0"/>
              <a:buChar char="•"/>
              <a:tabLst/>
            </a:pPr>
            <a:r>
              <a:rPr kumimoji="0" lang="en-US" altLang="en-US" sz="3300" b="0" i="0" u="none" strike="noStrike" cap="none" normalizeH="0" baseline="0" dirty="0">
                <a:ln>
                  <a:noFill/>
                </a:ln>
                <a:effectLst/>
              </a:rPr>
              <a:t>In childhood and adolescence</a:t>
            </a:r>
          </a:p>
          <a:p>
            <a:pPr marL="0" marR="0" lvl="0" indent="-228600" fontAlgn="base">
              <a:lnSpc>
                <a:spcPct val="170000"/>
              </a:lnSpc>
              <a:spcBef>
                <a:spcPct val="0"/>
              </a:spcBef>
              <a:spcAft>
                <a:spcPts val="600"/>
              </a:spcAft>
              <a:buClrTx/>
              <a:buSzTx/>
              <a:buFont typeface="Arial" panose="020B0604020202020204" pitchFamily="34" charset="0"/>
              <a:buChar char="•"/>
              <a:tabLst/>
            </a:pPr>
            <a:r>
              <a:rPr lang="en-US" altLang="en-US" sz="3300" dirty="0"/>
              <a:t>Pre-existing health problem </a:t>
            </a:r>
          </a:p>
          <a:p>
            <a:pPr marL="0" marR="0" lvl="0" indent="-228600" fontAlgn="base">
              <a:lnSpc>
                <a:spcPct val="170000"/>
              </a:lnSpc>
              <a:spcBef>
                <a:spcPct val="0"/>
              </a:spcBef>
              <a:spcAft>
                <a:spcPts val="600"/>
              </a:spcAft>
              <a:buClrTx/>
              <a:buSzTx/>
              <a:buFont typeface="Arial" panose="020B0604020202020204" pitchFamily="34" charset="0"/>
              <a:buChar char="•"/>
              <a:tabLst/>
            </a:pPr>
            <a:r>
              <a:rPr lang="en-US" altLang="en-US" sz="3300" dirty="0"/>
              <a:t>S</a:t>
            </a:r>
            <a:r>
              <a:rPr kumimoji="0" lang="en-US" altLang="en-US" sz="3300" b="0" i="0" u="none" strike="noStrike" cap="none" normalizeH="0" baseline="0" dirty="0">
                <a:ln>
                  <a:noFill/>
                </a:ln>
                <a:effectLst/>
              </a:rPr>
              <a:t>hort term and over the life course. </a:t>
            </a:r>
          </a:p>
          <a:p>
            <a:pPr marL="0" marR="0" lvl="0" indent="-228600" fontAlgn="base">
              <a:lnSpc>
                <a:spcPct val="170000"/>
              </a:lnSpc>
              <a:spcBef>
                <a:spcPct val="0"/>
              </a:spcBef>
              <a:spcAft>
                <a:spcPts val="600"/>
              </a:spcAft>
              <a:buClrTx/>
              <a:buSzTx/>
              <a:buFont typeface="Arial" panose="020B0604020202020204" pitchFamily="34" charset="0"/>
              <a:buChar char="•"/>
              <a:tabLst/>
            </a:pPr>
            <a:r>
              <a:rPr lang="en-US" altLang="en-US" sz="3300" dirty="0"/>
              <a:t>AP -&gt; </a:t>
            </a:r>
            <a:r>
              <a:rPr kumimoji="0" lang="en-US" altLang="en-US" sz="3300" b="0" i="0" u="none" strike="noStrike" cap="none" normalizeH="0" baseline="0" dirty="0" err="1">
                <a:ln>
                  <a:noFill/>
                </a:ln>
                <a:effectLst/>
              </a:rPr>
              <a:t>ischaemic</a:t>
            </a:r>
            <a:r>
              <a:rPr kumimoji="0" lang="en-US" altLang="en-US" sz="3300" b="0" i="0" u="none" strike="noStrike" cap="none" normalizeH="0" baseline="0" dirty="0">
                <a:ln>
                  <a:noFill/>
                </a:ln>
                <a:effectLst/>
              </a:rPr>
              <a:t> stroke and neurodegeneration; evidence of direct transmission through olfactory bulbs to the brain, systemic circulation and inflammation.</a:t>
            </a:r>
            <a:r>
              <a:rPr kumimoji="0" lang="en-US" altLang="en-US" sz="3300" b="0" i="0" u="none" strike="noStrike" cap="none" normalizeH="0" baseline="30000" dirty="0">
                <a:ln>
                  <a:noFill/>
                </a:ln>
                <a:effectLst/>
              </a:rPr>
              <a:t>6</a:t>
            </a:r>
            <a:r>
              <a:rPr kumimoji="0" lang="en-US" altLang="en-US" sz="3300" b="0" i="0" u="none" strike="noStrike" cap="none" normalizeH="0" baseline="0" dirty="0">
                <a:ln>
                  <a:noFill/>
                </a:ln>
                <a:effectLst/>
              </a:rPr>
              <a:t> </a:t>
            </a:r>
          </a:p>
          <a:p>
            <a:pPr marL="0" marR="0" lvl="0" indent="-228600" fontAlgn="base">
              <a:lnSpc>
                <a:spcPct val="170000"/>
              </a:lnSpc>
              <a:spcBef>
                <a:spcPct val="0"/>
              </a:spcBef>
              <a:spcAft>
                <a:spcPts val="600"/>
              </a:spcAft>
              <a:buClrTx/>
              <a:buSzTx/>
              <a:buFont typeface="Arial" panose="020B0604020202020204" pitchFamily="34" charset="0"/>
              <a:buChar char="•"/>
              <a:tabLst/>
            </a:pPr>
            <a:r>
              <a:rPr lang="en-US" altLang="en-US" sz="3300" dirty="0"/>
              <a:t>C</a:t>
            </a:r>
            <a:r>
              <a:rPr kumimoji="0" lang="en-US" altLang="en-US" sz="3300" b="0" i="0" u="none" strike="noStrike" cap="none" normalizeH="0" baseline="0" dirty="0">
                <a:ln>
                  <a:noFill/>
                </a:ln>
                <a:effectLst/>
              </a:rPr>
              <a:t>hildren exposed to fine and ultra-fine PMs, already show evidence of the hallmarks of Alzheimer’s and Parkinson's diseases, namely </a:t>
            </a:r>
            <a:r>
              <a:rPr kumimoji="0" lang="en-US" altLang="en-US" sz="3300" b="0" i="0" u="none" strike="noStrike" cap="none" normalizeH="0" baseline="0" dirty="0" err="1">
                <a:ln>
                  <a:noFill/>
                </a:ln>
                <a:effectLst/>
              </a:rPr>
              <a:t>hyperphosphorilated</a:t>
            </a:r>
            <a:r>
              <a:rPr kumimoji="0" lang="en-US" altLang="en-US" sz="3300" b="0" i="0" u="none" strike="noStrike" cap="none" normalizeH="0" baseline="0" dirty="0">
                <a:ln>
                  <a:noFill/>
                </a:ln>
                <a:effectLst/>
              </a:rPr>
              <a:t> tau, amyloid plaques and misfolded α-synuclein.</a:t>
            </a:r>
            <a:r>
              <a:rPr kumimoji="0" lang="en-US" altLang="en-US" sz="3300" b="0" i="0" u="none" strike="noStrike" cap="none" normalizeH="0" baseline="30000" dirty="0">
                <a:ln>
                  <a:noFill/>
                </a:ln>
                <a:effectLst/>
              </a:rPr>
              <a:t>7</a:t>
            </a:r>
            <a:r>
              <a:rPr kumimoji="0" lang="en-US" altLang="en-US" sz="3300" b="0" i="0" u="none" strike="noStrike" cap="none" normalizeH="0" baseline="0" dirty="0">
                <a:ln>
                  <a:noFill/>
                </a:ln>
                <a:effectLst/>
              </a:rPr>
              <a:t> </a:t>
            </a:r>
          </a:p>
          <a:p>
            <a:pPr marL="0" marR="0" lvl="0" indent="-228600" fontAlgn="base">
              <a:lnSpc>
                <a:spcPct val="170000"/>
              </a:lnSpc>
              <a:spcBef>
                <a:spcPct val="0"/>
              </a:spcBef>
              <a:spcAft>
                <a:spcPts val="600"/>
              </a:spcAft>
              <a:buClrTx/>
              <a:buSzTx/>
              <a:buFont typeface="Arial" panose="020B0604020202020204" pitchFamily="34" charset="0"/>
              <a:buChar char="•"/>
              <a:tabLst/>
            </a:pPr>
            <a:r>
              <a:rPr kumimoji="0" lang="en-US" altLang="en-US" sz="3300" b="0" i="0" u="none" strike="noStrike" cap="none" normalizeH="0" baseline="0" dirty="0">
                <a:ln>
                  <a:noFill/>
                </a:ln>
                <a:effectLst/>
              </a:rPr>
              <a:t>Traffic related air pollution has detrimental effects on working memory of children in schools in Barcelona, strongest effects for outdoor NO</a:t>
            </a:r>
            <a:r>
              <a:rPr kumimoji="0" lang="en-US" altLang="en-US" sz="3300" b="0" i="0" u="none" strike="noStrike" cap="none" normalizeH="0" baseline="-30000" dirty="0">
                <a:ln>
                  <a:noFill/>
                </a:ln>
                <a:effectLst/>
              </a:rPr>
              <a:t>2</a:t>
            </a:r>
            <a:r>
              <a:rPr kumimoji="0" lang="en-US" altLang="en-US" sz="3300" b="0" i="0" u="none" strike="noStrike" cap="none" normalizeH="0" baseline="0" dirty="0">
                <a:ln>
                  <a:noFill/>
                </a:ln>
                <a:effectLst/>
              </a:rPr>
              <a:t> and indoor ultra-fine particles, over a 3.5 year </a:t>
            </a:r>
            <a:r>
              <a:rPr kumimoji="0" lang="en-US" altLang="en-US" sz="2800" b="0" i="0" u="none" strike="noStrike" cap="none" normalizeH="0" baseline="0" dirty="0">
                <a:ln>
                  <a:noFill/>
                </a:ln>
                <a:effectLst/>
              </a:rPr>
              <a:t>period.</a:t>
            </a:r>
            <a:r>
              <a:rPr kumimoji="0" lang="en-US" altLang="en-US" sz="2800" b="0" i="0" u="none" strike="noStrike" cap="none" normalizeH="0" baseline="30000" dirty="0">
                <a:ln>
                  <a:noFill/>
                </a:ln>
                <a:effectLst/>
              </a:rPr>
              <a:t>8</a:t>
            </a:r>
            <a:r>
              <a:rPr kumimoji="0" lang="en-US" altLang="en-US" sz="2800" b="0" i="0" u="none" strike="noStrike" cap="none" normalizeH="0" baseline="0" dirty="0">
                <a:ln>
                  <a:noFill/>
                </a:ln>
                <a:effectLst/>
              </a:rPr>
              <a:t> </a:t>
            </a: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rmAutofit fontScale="47500" lnSpcReduction="20000"/>
          </a:bodyPr>
          <a:lstStyle/>
          <a:p>
            <a:r>
              <a:rPr lang="en-US" sz="9600" b="1" dirty="0">
                <a:solidFill>
                  <a:schemeClr val="tx1"/>
                </a:solidFill>
              </a:rPr>
              <a:t>Critical Periods </a:t>
            </a:r>
            <a:endParaRPr lang="en-GB" sz="3200" dirty="0">
              <a:solidFill>
                <a:schemeClr val="tx1"/>
              </a:solidFill>
            </a:endParaRPr>
          </a:p>
        </p:txBody>
      </p:sp>
    </p:spTree>
    <p:extLst>
      <p:ext uri="{BB962C8B-B14F-4D97-AF65-F5344CB8AC3E}">
        <p14:creationId xmlns:p14="http://schemas.microsoft.com/office/powerpoint/2010/main" val="662284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835879" y="1946437"/>
            <a:ext cx="10520241" cy="4736338"/>
          </a:xfrm>
        </p:spPr>
        <p:txBody>
          <a:bodyPr>
            <a:normAutofit fontScale="70000" lnSpcReduction="20000"/>
          </a:bodyPr>
          <a:lstStyle/>
          <a:p>
            <a:pPr marL="0" marR="0" lvl="0" indent="-228600" fontAlgn="base">
              <a:lnSpc>
                <a:spcPct val="170000"/>
              </a:lnSpc>
              <a:spcBef>
                <a:spcPct val="0"/>
              </a:spcBef>
              <a:spcAft>
                <a:spcPts val="600"/>
              </a:spcAft>
              <a:buClrTx/>
              <a:buSzTx/>
              <a:buFont typeface="Arial" panose="020B0604020202020204" pitchFamily="34" charset="0"/>
              <a:buChar char="•"/>
              <a:tabLst/>
            </a:pPr>
            <a:r>
              <a:rPr lang="en-US" altLang="en-US" sz="2800" dirty="0"/>
              <a:t>M</a:t>
            </a:r>
            <a:r>
              <a:rPr kumimoji="0" lang="en-US" altLang="en-US" sz="2800" b="0" i="0" u="none" strike="noStrike" cap="none" normalizeH="0" baseline="0" dirty="0">
                <a:ln>
                  <a:noFill/>
                </a:ln>
                <a:effectLst/>
              </a:rPr>
              <a:t>ixed findings</a:t>
            </a:r>
          </a:p>
          <a:p>
            <a:pPr marL="0" marR="0" lvl="0" indent="-228600" fontAlgn="base">
              <a:lnSpc>
                <a:spcPct val="170000"/>
              </a:lnSpc>
              <a:spcBef>
                <a:spcPct val="0"/>
              </a:spcBef>
              <a:spcAft>
                <a:spcPts val="600"/>
              </a:spcAft>
              <a:buClrTx/>
              <a:buSzTx/>
              <a:buFont typeface="Arial" panose="020B0604020202020204" pitchFamily="34" charset="0"/>
              <a:buChar char="•"/>
              <a:tabLst/>
            </a:pPr>
            <a:r>
              <a:rPr kumimoji="0" lang="en-US" altLang="en-US" sz="2800" b="0" i="0" u="none" strike="noStrike" cap="none" normalizeH="0" baseline="0" dirty="0">
                <a:ln>
                  <a:noFill/>
                </a:ln>
                <a:effectLst/>
              </a:rPr>
              <a:t>Pre-natal air pollution exposure has been linked with cognitive impairments at age five</a:t>
            </a:r>
            <a:r>
              <a:rPr kumimoji="0" lang="en-US" altLang="en-US" sz="2800" b="0" i="0" u="none" strike="noStrike" cap="none" normalizeH="0" baseline="30000" dirty="0">
                <a:ln>
                  <a:noFill/>
                </a:ln>
                <a:effectLst/>
              </a:rPr>
              <a:t>23</a:t>
            </a:r>
            <a:r>
              <a:rPr kumimoji="0" lang="en-US" altLang="en-US" sz="2800" b="0" i="0" u="none" strike="noStrike" cap="none" normalizeH="0" baseline="0" dirty="0">
                <a:ln>
                  <a:noFill/>
                </a:ln>
                <a:effectLst/>
              </a:rPr>
              <a:t>. </a:t>
            </a:r>
          </a:p>
          <a:p>
            <a:pPr marL="0" marR="0" lvl="0" indent="-228600" fontAlgn="base">
              <a:lnSpc>
                <a:spcPct val="170000"/>
              </a:lnSpc>
              <a:spcBef>
                <a:spcPct val="0"/>
              </a:spcBef>
              <a:spcAft>
                <a:spcPts val="600"/>
              </a:spcAft>
              <a:buClrTx/>
              <a:buSzTx/>
              <a:buFont typeface="Arial" panose="020B0604020202020204" pitchFamily="34" charset="0"/>
              <a:buChar char="•"/>
              <a:tabLst/>
            </a:pPr>
            <a:r>
              <a:rPr kumimoji="0" lang="en-US" altLang="en-US" sz="2800" b="0" i="0" u="none" strike="noStrike" cap="none" normalizeH="0" baseline="0" dirty="0">
                <a:ln>
                  <a:noFill/>
                </a:ln>
                <a:effectLst/>
              </a:rPr>
              <a:t>During pregnancy, exposures to PM</a:t>
            </a:r>
            <a:r>
              <a:rPr kumimoji="0" lang="en-US" altLang="en-US" sz="2800" b="0" i="0" u="none" strike="noStrike" cap="none" normalizeH="0" baseline="-30000" dirty="0">
                <a:ln>
                  <a:noFill/>
                </a:ln>
                <a:effectLst/>
              </a:rPr>
              <a:t>10</a:t>
            </a:r>
            <a:r>
              <a:rPr kumimoji="0" lang="en-US" altLang="en-US" sz="2800" b="0" i="0" u="none" strike="noStrike" cap="none" normalizeH="0" baseline="0" dirty="0">
                <a:ln>
                  <a:noFill/>
                </a:ln>
                <a:effectLst/>
              </a:rPr>
              <a:t>, PM</a:t>
            </a:r>
            <a:r>
              <a:rPr kumimoji="0" lang="en-US" altLang="en-US" sz="2800" b="0" i="0" u="none" strike="noStrike" cap="none" normalizeH="0" baseline="-30000" dirty="0">
                <a:ln>
                  <a:noFill/>
                </a:ln>
                <a:effectLst/>
              </a:rPr>
              <a:t>2.5</a:t>
            </a:r>
            <a:r>
              <a:rPr kumimoji="0" lang="en-US" altLang="en-US" sz="2800" b="0" i="0" u="none" strike="noStrike" cap="none" normalizeH="0" baseline="0" dirty="0">
                <a:ln>
                  <a:noFill/>
                </a:ln>
                <a:effectLst/>
              </a:rPr>
              <a:t>, NO</a:t>
            </a:r>
            <a:r>
              <a:rPr kumimoji="0" lang="en-US" altLang="en-US" sz="2800" b="0" i="0" u="none" strike="noStrike" cap="none" normalizeH="0" baseline="-30000" dirty="0">
                <a:ln>
                  <a:noFill/>
                </a:ln>
                <a:effectLst/>
              </a:rPr>
              <a:t>2</a:t>
            </a:r>
            <a:r>
              <a:rPr kumimoji="0" lang="en-US" altLang="en-US" sz="2800" b="0" i="0" u="none" strike="noStrike" cap="none" normalizeH="0" baseline="0" dirty="0">
                <a:ln>
                  <a:noFill/>
                </a:ln>
                <a:effectLst/>
              </a:rPr>
              <a:t>, and nitrogen oxides (NO</a:t>
            </a:r>
            <a:r>
              <a:rPr kumimoji="0" lang="en-US" altLang="en-US" sz="2800" b="0" i="0" u="none" strike="noStrike" cap="none" normalizeH="0" baseline="-30000" dirty="0">
                <a:ln>
                  <a:noFill/>
                </a:ln>
                <a:effectLst/>
              </a:rPr>
              <a:t>x) </a:t>
            </a:r>
            <a:r>
              <a:rPr kumimoji="0" lang="en-US" altLang="en-US" sz="2800" b="0" i="0" u="none" strike="noStrike" cap="none" normalizeH="0" baseline="0" dirty="0">
                <a:ln>
                  <a:noFill/>
                </a:ln>
                <a:effectLst/>
              </a:rPr>
              <a:t>were associated with a 29%–74% increased odds of unspecified mental disorders that complicated pregnancy.</a:t>
            </a:r>
            <a:r>
              <a:rPr kumimoji="0" lang="en-US" altLang="en-US" sz="2800" b="0" i="0" u="none" strike="noStrike" cap="none" normalizeH="0" baseline="30000" dirty="0">
                <a:ln>
                  <a:noFill/>
                </a:ln>
                <a:effectLst/>
              </a:rPr>
              <a:t>25</a:t>
            </a:r>
            <a:r>
              <a:rPr kumimoji="0" lang="en-US" altLang="en-US" sz="2800" b="0" i="0" u="none" strike="noStrike" cap="none" normalizeH="0" baseline="0" dirty="0">
                <a:ln>
                  <a:noFill/>
                </a:ln>
                <a:effectLst/>
              </a:rPr>
              <a:t> </a:t>
            </a:r>
          </a:p>
          <a:p>
            <a:pPr marL="0" marR="0" lvl="0" indent="-228600" fontAlgn="base">
              <a:lnSpc>
                <a:spcPct val="170000"/>
              </a:lnSpc>
              <a:spcBef>
                <a:spcPct val="0"/>
              </a:spcBef>
              <a:spcAft>
                <a:spcPts val="600"/>
              </a:spcAft>
              <a:buClrTx/>
              <a:buSzTx/>
              <a:buFont typeface="Arial" panose="020B0604020202020204" pitchFamily="34" charset="0"/>
              <a:buChar char="•"/>
              <a:tabLst/>
            </a:pPr>
            <a:r>
              <a:rPr kumimoji="0" lang="en-US" altLang="en-US" sz="2800" b="0" i="0" u="none" strike="noStrike" cap="none" normalizeH="0" baseline="0" dirty="0">
                <a:ln>
                  <a:noFill/>
                </a:ln>
                <a:effectLst/>
              </a:rPr>
              <a:t>Exposure pathways in utero and early childhood differ from those in adulthood; for example, in utero, neo-natal and infancy pathways may include ingestion (non-nutritional as well as nutritional), inhalation, transplacental, transdermal, and breast feeding.</a:t>
            </a:r>
            <a:r>
              <a:rPr kumimoji="0" lang="en-US" altLang="en-US" sz="2800" b="0" i="0" u="none" strike="noStrike" cap="none" normalizeH="0" baseline="30000" dirty="0">
                <a:ln>
                  <a:noFill/>
                </a:ln>
                <a:effectLst/>
              </a:rPr>
              <a:t>26</a:t>
            </a:r>
            <a:r>
              <a:rPr kumimoji="0" lang="en-US" altLang="en-US" sz="2800" b="0" i="0" u="none" strike="noStrike" cap="none" normalizeH="0" baseline="0" dirty="0">
                <a:ln>
                  <a:noFill/>
                </a:ln>
                <a:effectLst/>
              </a:rPr>
              <a:t> </a:t>
            </a: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Autofit/>
          </a:bodyPr>
          <a:lstStyle/>
          <a:p>
            <a:r>
              <a:rPr lang="en-US" altLang="en-US" sz="4400" b="1" dirty="0">
                <a:solidFill>
                  <a:schemeClr val="tx1"/>
                </a:solidFill>
              </a:rPr>
              <a:t>Pregnancy, Early Years</a:t>
            </a:r>
            <a:br>
              <a:rPr lang="en-US" altLang="en-US" sz="4400" dirty="0">
                <a:solidFill>
                  <a:schemeClr val="tx1"/>
                </a:solidFill>
              </a:rPr>
            </a:br>
            <a:endParaRPr lang="en-GB" sz="4400" dirty="0">
              <a:solidFill>
                <a:schemeClr val="tx1"/>
              </a:solidFill>
            </a:endParaRPr>
          </a:p>
        </p:txBody>
      </p:sp>
    </p:spTree>
    <p:extLst>
      <p:ext uri="{BB962C8B-B14F-4D97-AF65-F5344CB8AC3E}">
        <p14:creationId xmlns:p14="http://schemas.microsoft.com/office/powerpoint/2010/main" val="534887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757359" y="1826694"/>
            <a:ext cx="10520241" cy="5313694"/>
          </a:xfrm>
        </p:spPr>
        <p:txBody>
          <a:bodyPr>
            <a:normAutofit fontScale="92500"/>
          </a:bodyPr>
          <a:lstStyle/>
          <a:p>
            <a:pPr>
              <a:lnSpc>
                <a:spcPct val="160000"/>
              </a:lnSpc>
            </a:pPr>
            <a:r>
              <a:rPr kumimoji="0" lang="en-US" altLang="en-US" sz="2600" b="0" i="0" u="none" strike="noStrike" cap="none" normalizeH="0" baseline="0" dirty="0">
                <a:ln>
                  <a:noFill/>
                </a:ln>
                <a:effectLst/>
              </a:rPr>
              <a:t>Psychotic experiences (among 2063 adolescents) more common in the highest (top quartile) level of annual exposure to NO</a:t>
            </a:r>
            <a:r>
              <a:rPr kumimoji="0" lang="en-US" altLang="en-US" sz="2600" b="0" i="0" u="none" strike="noStrike" cap="none" normalizeH="0" baseline="-30000" dirty="0">
                <a:ln>
                  <a:noFill/>
                </a:ln>
                <a:effectLst/>
              </a:rPr>
              <a:t>2</a:t>
            </a:r>
            <a:r>
              <a:rPr kumimoji="0" lang="en-US" altLang="en-US" sz="2600" b="0" i="0" u="none" strike="noStrike" cap="none" normalizeH="0" baseline="0" dirty="0">
                <a:ln>
                  <a:noFill/>
                </a:ln>
                <a:effectLst/>
              </a:rPr>
              <a:t>, and PM</a:t>
            </a:r>
            <a:r>
              <a:rPr kumimoji="0" lang="en-US" altLang="en-US" sz="2600" b="0" i="0" u="none" strike="noStrike" cap="none" normalizeH="0" baseline="-30000" dirty="0">
                <a:ln>
                  <a:noFill/>
                </a:ln>
                <a:effectLst/>
              </a:rPr>
              <a:t>2.5</a:t>
            </a:r>
            <a:r>
              <a:rPr kumimoji="0" lang="en-US" altLang="en-US" sz="2600" b="0" i="0" u="none" strike="noStrike" cap="none" normalizeH="0" baseline="0" dirty="0">
                <a:ln>
                  <a:noFill/>
                </a:ln>
                <a:effectLst/>
              </a:rPr>
              <a:t>.</a:t>
            </a:r>
            <a:r>
              <a:rPr kumimoji="0" lang="en-US" altLang="en-US" sz="2600" b="0" i="0" u="none" strike="noStrike" cap="none" normalizeH="0" baseline="30000" dirty="0">
                <a:ln>
                  <a:noFill/>
                </a:ln>
                <a:effectLst/>
              </a:rPr>
              <a:t>27</a:t>
            </a:r>
            <a:r>
              <a:rPr kumimoji="0" lang="en-US" altLang="en-US" sz="2600" b="0" i="0" u="none" strike="noStrike" cap="none" normalizeH="0" baseline="0" dirty="0">
                <a:ln>
                  <a:noFill/>
                </a:ln>
                <a:effectLst/>
              </a:rPr>
              <a:t> </a:t>
            </a:r>
          </a:p>
          <a:p>
            <a:pPr lvl="1">
              <a:lnSpc>
                <a:spcPct val="160000"/>
              </a:lnSpc>
            </a:pPr>
            <a:r>
              <a:rPr lang="en-US" altLang="en-US" sz="2200" dirty="0"/>
              <a:t>N</a:t>
            </a:r>
            <a:r>
              <a:rPr kumimoji="0" lang="en-US" altLang="en-US" sz="2200" b="0" i="0" u="none" strike="noStrike" cap="none" normalizeH="0" baseline="0" dirty="0">
                <a:ln>
                  <a:noFill/>
                </a:ln>
                <a:effectLst/>
              </a:rPr>
              <a:t>o evidence of confounding by family socio-economic status, family psychiatric history, maternal psychosis, childhood psychotic symptoms, adolescent smoking and substance dependence.</a:t>
            </a:r>
            <a:r>
              <a:rPr kumimoji="0" lang="en-US" altLang="en-US" sz="2200" b="0" i="0" u="none" strike="noStrike" cap="none" normalizeH="0" baseline="30000" dirty="0">
                <a:ln>
                  <a:noFill/>
                </a:ln>
                <a:effectLst/>
              </a:rPr>
              <a:t>28</a:t>
            </a:r>
            <a:r>
              <a:rPr kumimoji="0" lang="en-US" altLang="en-US" sz="2200" b="0" i="0" u="none" strike="noStrike" cap="none" normalizeH="0" baseline="0" dirty="0">
                <a:ln>
                  <a:noFill/>
                </a:ln>
                <a:effectLst/>
              </a:rPr>
              <a:t> </a:t>
            </a:r>
          </a:p>
          <a:p>
            <a:pPr>
              <a:lnSpc>
                <a:spcPct val="160000"/>
              </a:lnSpc>
            </a:pPr>
            <a:r>
              <a:rPr lang="en-US" altLang="en-US" sz="2600" dirty="0"/>
              <a:t>C</a:t>
            </a:r>
            <a:r>
              <a:rPr kumimoji="0" lang="en-US" altLang="en-US" sz="2600" b="0" i="0" u="none" strike="noStrike" cap="none" normalizeH="0" baseline="0" dirty="0">
                <a:ln>
                  <a:noFill/>
                </a:ln>
                <a:effectLst/>
              </a:rPr>
              <a:t>omparative studies comparing Mexico City to less polluted areas. </a:t>
            </a:r>
          </a:p>
          <a:p>
            <a:pPr lvl="1">
              <a:lnSpc>
                <a:spcPct val="160000"/>
              </a:lnSpc>
            </a:pPr>
            <a:r>
              <a:rPr kumimoji="0" lang="en-US" altLang="en-US" sz="2200" b="0" i="0" u="none" strike="noStrike" cap="none" normalizeH="0" baseline="0" dirty="0">
                <a:ln>
                  <a:noFill/>
                </a:ln>
                <a:effectLst/>
              </a:rPr>
              <a:t>One post-mortem study</a:t>
            </a:r>
            <a:r>
              <a:rPr kumimoji="0" lang="en-US" altLang="en-US" sz="2200" b="0" i="0" u="none" strike="noStrike" cap="none" normalizeH="0" baseline="30000" dirty="0">
                <a:ln>
                  <a:noFill/>
                </a:ln>
                <a:effectLst/>
              </a:rPr>
              <a:t>30</a:t>
            </a:r>
            <a:r>
              <a:rPr kumimoji="0" lang="en-US" altLang="en-US" sz="2200" b="0" i="0" u="none" strike="noStrike" cap="none" normalizeH="0" baseline="0" dirty="0">
                <a:ln>
                  <a:noFill/>
                </a:ln>
                <a:effectLst/>
              </a:rPr>
              <a:t> compared prefrontal white matter between children and teenagers in Mexico City versus a less </a:t>
            </a:r>
            <a:r>
              <a:rPr kumimoji="0" lang="en-US" altLang="en-US" sz="2200" b="0" i="0" u="none" strike="noStrike" cap="none" normalizeH="0" baseline="0" dirty="0" err="1">
                <a:ln>
                  <a:noFill/>
                </a:ln>
                <a:effectLst/>
              </a:rPr>
              <a:t>urbanised</a:t>
            </a:r>
            <a:r>
              <a:rPr kumimoji="0" lang="en-US" altLang="en-US" sz="2200" b="0" i="0" u="none" strike="noStrike" cap="none" normalizeH="0" baseline="0" dirty="0">
                <a:ln>
                  <a:noFill/>
                </a:ln>
                <a:effectLst/>
              </a:rPr>
              <a:t> area: ultrafine PM was found in the former but not the latter group’s brain cells</a:t>
            </a:r>
            <a:r>
              <a:rPr kumimoji="0" lang="en-US" altLang="en-US" b="0" i="0" u="none" strike="noStrike" cap="none" normalizeH="0" baseline="0" dirty="0">
                <a:ln>
                  <a:noFill/>
                </a:ln>
                <a:effectLst/>
              </a:rPr>
              <a:t>. </a:t>
            </a: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rmAutofit fontScale="47500" lnSpcReduction="20000"/>
          </a:bodyPr>
          <a:lstStyle/>
          <a:p>
            <a:r>
              <a:rPr lang="en-US" sz="9600" b="1" dirty="0">
                <a:solidFill>
                  <a:schemeClr val="tx1"/>
                </a:solidFill>
              </a:rPr>
              <a:t>Adolescence</a:t>
            </a:r>
            <a:endParaRPr lang="en-GB" sz="3200" dirty="0">
              <a:solidFill>
                <a:schemeClr val="tx1"/>
              </a:solidFill>
            </a:endParaRPr>
          </a:p>
        </p:txBody>
      </p:sp>
    </p:spTree>
    <p:extLst>
      <p:ext uri="{BB962C8B-B14F-4D97-AF65-F5344CB8AC3E}">
        <p14:creationId xmlns:p14="http://schemas.microsoft.com/office/powerpoint/2010/main" val="1912993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757359" y="1826693"/>
            <a:ext cx="10520241" cy="5192671"/>
          </a:xfrm>
        </p:spPr>
        <p:txBody>
          <a:bodyPr>
            <a:normAutofit/>
          </a:bodyPr>
          <a:lstStyle/>
          <a:p>
            <a:pPr marL="0" lvl="0" fontAlgn="base">
              <a:lnSpc>
                <a:spcPct val="160000"/>
              </a:lnSpc>
              <a:spcBef>
                <a:spcPct val="0"/>
              </a:spcBef>
              <a:spcAft>
                <a:spcPts val="600"/>
              </a:spcAft>
            </a:pPr>
            <a:r>
              <a:rPr kumimoji="0" lang="en-US" altLang="en-US" sz="1600" b="0" i="0" u="none" strike="noStrike" cap="none" normalizeH="0" baseline="0" dirty="0">
                <a:ln>
                  <a:noFill/>
                </a:ln>
                <a:effectLst/>
              </a:rPr>
              <a:t>Study of 87 potential air pollutants in the USA and 14 in Denmark. </a:t>
            </a:r>
          </a:p>
          <a:p>
            <a:pPr marL="457200" lvl="1" fontAlgn="base">
              <a:lnSpc>
                <a:spcPct val="160000"/>
              </a:lnSpc>
              <a:spcBef>
                <a:spcPct val="0"/>
              </a:spcBef>
              <a:spcAft>
                <a:spcPts val="600"/>
              </a:spcAft>
            </a:pPr>
            <a:r>
              <a:rPr kumimoji="0" lang="en-US" altLang="en-US" sz="1600" b="0" i="0" u="none" strike="noStrike" cap="none" normalizeH="0" baseline="0" dirty="0">
                <a:ln>
                  <a:noFill/>
                </a:ln>
                <a:effectLst/>
              </a:rPr>
              <a:t>PM</a:t>
            </a:r>
            <a:r>
              <a:rPr kumimoji="0" lang="en-US" altLang="en-US" sz="1600" b="0" i="0" u="none" strike="noStrike" cap="none" normalizeH="0" baseline="-30000" dirty="0">
                <a:ln>
                  <a:noFill/>
                </a:ln>
                <a:effectLst/>
              </a:rPr>
              <a:t>10</a:t>
            </a:r>
            <a:r>
              <a:rPr kumimoji="0" lang="en-US" altLang="en-US" sz="1600" b="0" i="0" u="none" strike="noStrike" cap="none" normalizeH="0" baseline="0" dirty="0">
                <a:ln>
                  <a:noFill/>
                </a:ln>
                <a:effectLst/>
              </a:rPr>
              <a:t> and PM</a:t>
            </a:r>
            <a:r>
              <a:rPr kumimoji="0" lang="en-US" altLang="en-US" sz="1600" b="0" i="0" u="none" strike="noStrike" cap="none" normalizeH="0" baseline="-30000" dirty="0">
                <a:ln>
                  <a:noFill/>
                </a:ln>
                <a:effectLst/>
              </a:rPr>
              <a:t>2.5</a:t>
            </a:r>
            <a:r>
              <a:rPr kumimoji="0" lang="en-US" altLang="en-US" sz="1600" b="0" i="0" u="none" strike="noStrike" cap="none" normalizeH="0" baseline="0" dirty="0">
                <a:ln>
                  <a:noFill/>
                </a:ln>
                <a:effectLst/>
              </a:rPr>
              <a:t>, diesel emissions and NO</a:t>
            </a:r>
            <a:r>
              <a:rPr kumimoji="0" lang="en-US" altLang="en-US" sz="1600" b="0" i="0" u="none" strike="noStrike" cap="none" normalizeH="0" baseline="-30000" dirty="0">
                <a:ln>
                  <a:noFill/>
                </a:ln>
                <a:effectLst/>
              </a:rPr>
              <a:t>2</a:t>
            </a:r>
            <a:r>
              <a:rPr kumimoji="0" lang="en-US" altLang="en-US" sz="1600" b="0" i="0" u="none" strike="noStrike" cap="none" normalizeH="0" baseline="0" dirty="0">
                <a:ln>
                  <a:noFill/>
                </a:ln>
                <a:effectLst/>
              </a:rPr>
              <a:t>, and organic substances (polycyclic aromatic hydrocarbons) associated an increased risk of psychiatric disorders.</a:t>
            </a:r>
            <a:r>
              <a:rPr kumimoji="0" lang="en-US" altLang="en-US" sz="1600" b="0" i="0" u="none" strike="noStrike" cap="none" normalizeH="0" baseline="30000" dirty="0">
                <a:ln>
                  <a:noFill/>
                </a:ln>
                <a:effectLst/>
              </a:rPr>
              <a:t>31</a:t>
            </a:r>
            <a:r>
              <a:rPr kumimoji="0" lang="en-US" altLang="en-US" sz="1600" b="0" i="0" u="none" strike="noStrike" cap="none" normalizeH="0" baseline="0" dirty="0">
                <a:ln>
                  <a:noFill/>
                </a:ln>
                <a:effectLst/>
              </a:rPr>
              <a:t> </a:t>
            </a:r>
          </a:p>
          <a:p>
            <a:pPr marL="457200" lvl="1" fontAlgn="base">
              <a:lnSpc>
                <a:spcPct val="160000"/>
              </a:lnSpc>
              <a:spcBef>
                <a:spcPct val="0"/>
              </a:spcBef>
              <a:spcAft>
                <a:spcPts val="600"/>
              </a:spcAft>
            </a:pPr>
            <a:r>
              <a:rPr kumimoji="0" lang="en-US" altLang="en-US" sz="1600" b="0" i="0" u="none" strike="noStrike" cap="none" normalizeH="0" baseline="0" dirty="0">
                <a:ln>
                  <a:noFill/>
                </a:ln>
                <a:effectLst/>
              </a:rPr>
              <a:t> Associations with bipolar disorders in both countries; and depression, schizophrenia, personality disorder in Denmark. </a:t>
            </a:r>
          </a:p>
          <a:p>
            <a:pPr marL="0" fontAlgn="base">
              <a:lnSpc>
                <a:spcPct val="160000"/>
              </a:lnSpc>
              <a:spcBef>
                <a:spcPct val="0"/>
              </a:spcBef>
              <a:spcAft>
                <a:spcPts val="600"/>
              </a:spcAft>
            </a:pPr>
            <a:r>
              <a:rPr kumimoji="0" lang="en-US" altLang="en-US" sz="1600" b="0" i="0" u="none" strike="noStrike" cap="none" normalizeH="0" baseline="0" dirty="0">
                <a:ln>
                  <a:noFill/>
                </a:ln>
                <a:effectLst/>
              </a:rPr>
              <a:t>SR and MA: associations of PM</a:t>
            </a:r>
            <a:r>
              <a:rPr kumimoji="0" lang="en-US" altLang="en-US" sz="1600" b="0" i="0" u="none" strike="noStrike" cap="none" normalizeH="0" baseline="-30000" dirty="0">
                <a:ln>
                  <a:noFill/>
                </a:ln>
                <a:effectLst/>
              </a:rPr>
              <a:t>2.5</a:t>
            </a:r>
            <a:r>
              <a:rPr kumimoji="0" lang="en-US" altLang="en-US" sz="1600" b="0" i="0" u="none" strike="noStrike" cap="none" normalizeH="0" baseline="0" dirty="0">
                <a:ln>
                  <a:noFill/>
                </a:ln>
                <a:effectLst/>
              </a:rPr>
              <a:t> + PM</a:t>
            </a:r>
            <a:r>
              <a:rPr kumimoji="0" lang="en-US" altLang="en-US" sz="1600" b="0" i="0" u="none" strike="noStrike" cap="none" normalizeH="0" baseline="-30000" dirty="0">
                <a:ln>
                  <a:noFill/>
                </a:ln>
                <a:effectLst/>
              </a:rPr>
              <a:t>10</a:t>
            </a:r>
            <a:r>
              <a:rPr kumimoji="0" lang="en-US" altLang="en-US" sz="1600" b="0" i="0" u="none" strike="noStrike" cap="none" normalizeH="0" baseline="0" dirty="0">
                <a:ln>
                  <a:noFill/>
                </a:ln>
                <a:effectLst/>
              </a:rPr>
              <a:t> with depression, anxiety, bipolar disorder, psychosis, suicide in adults. </a:t>
            </a:r>
          </a:p>
          <a:p>
            <a:pPr marL="457200" lvl="1" fontAlgn="base">
              <a:lnSpc>
                <a:spcPct val="160000"/>
              </a:lnSpc>
              <a:spcBef>
                <a:spcPct val="0"/>
              </a:spcBef>
              <a:spcAft>
                <a:spcPts val="600"/>
              </a:spcAft>
            </a:pPr>
            <a:r>
              <a:rPr kumimoji="0" lang="en-US" altLang="en-US" sz="1600" b="0" i="0" u="none" strike="noStrike" cap="none" normalizeH="0" baseline="0" dirty="0">
                <a:ln>
                  <a:noFill/>
                </a:ln>
                <a:effectLst/>
              </a:rPr>
              <a:t>The most apparent association was between long-term (&gt;6 months) exposure to PM</a:t>
            </a:r>
            <a:r>
              <a:rPr kumimoji="0" lang="en-US" altLang="en-US" sz="1600" b="0" i="0" u="none" strike="noStrike" cap="none" normalizeH="0" baseline="-30000" dirty="0">
                <a:ln>
                  <a:noFill/>
                </a:ln>
                <a:effectLst/>
              </a:rPr>
              <a:t>2.5</a:t>
            </a:r>
            <a:r>
              <a:rPr kumimoji="0" lang="en-US" altLang="en-US" sz="1600" b="0" i="0" u="none" strike="noStrike" cap="none" normalizeH="0" baseline="0" dirty="0">
                <a:ln>
                  <a:noFill/>
                </a:ln>
                <a:effectLst/>
              </a:rPr>
              <a:t> and depression.</a:t>
            </a:r>
            <a:r>
              <a:rPr kumimoji="0" lang="en-US" altLang="en-US" sz="1600" b="0" i="0" u="none" strike="noStrike" cap="none" normalizeH="0" baseline="30000" dirty="0">
                <a:ln>
                  <a:noFill/>
                </a:ln>
                <a:effectLst/>
              </a:rPr>
              <a:t>32</a:t>
            </a:r>
            <a:r>
              <a:rPr kumimoji="0" lang="en-US" altLang="en-US" sz="1600" b="0" i="0" u="none" strike="noStrike" cap="none" normalizeH="0" baseline="0" dirty="0">
                <a:ln>
                  <a:noFill/>
                </a:ln>
                <a:effectLst/>
              </a:rPr>
              <a:t> </a:t>
            </a:r>
          </a:p>
          <a:p>
            <a:pPr marL="457200" lvl="1" fontAlgn="base">
              <a:lnSpc>
                <a:spcPct val="160000"/>
              </a:lnSpc>
              <a:spcBef>
                <a:spcPct val="0"/>
              </a:spcBef>
              <a:spcAft>
                <a:spcPts val="600"/>
              </a:spcAft>
            </a:pPr>
            <a:r>
              <a:rPr kumimoji="0" lang="en-US" altLang="en-US" sz="1600" b="0" i="0" u="none" strike="noStrike" cap="none" normalizeH="0" baseline="0" dirty="0">
                <a:ln>
                  <a:noFill/>
                </a:ln>
                <a:effectLst/>
              </a:rPr>
              <a:t>Depression and suicide were the most studied outcomes; no studies of long-term PM exposure and suicide, bipolar disorder. </a:t>
            </a:r>
          </a:p>
          <a:p>
            <a:pPr marL="457200" lvl="1" fontAlgn="base">
              <a:lnSpc>
                <a:spcPct val="160000"/>
              </a:lnSpc>
              <a:spcBef>
                <a:spcPct val="0"/>
              </a:spcBef>
              <a:spcAft>
                <a:spcPts val="600"/>
              </a:spcAft>
            </a:pPr>
            <a:r>
              <a:rPr lang="en-US" altLang="en-US" sz="1600" dirty="0"/>
              <a:t>A</a:t>
            </a:r>
            <a:r>
              <a:rPr kumimoji="0" lang="en-US" altLang="en-US" sz="1600" b="0" i="0" u="none" strike="noStrike" cap="none" normalizeH="0" baseline="0" dirty="0">
                <a:ln>
                  <a:noFill/>
                </a:ln>
                <a:effectLst/>
              </a:rPr>
              <a:t>ir pollution -&gt; service use for mental disorders; more admissions and emergency care.</a:t>
            </a:r>
            <a:r>
              <a:rPr kumimoji="0" lang="en-US" altLang="en-US" sz="1600" b="0" i="0" u="none" strike="noStrike" cap="none" normalizeH="0" baseline="30000" dirty="0">
                <a:ln>
                  <a:noFill/>
                </a:ln>
                <a:effectLst/>
              </a:rPr>
              <a:t>15 33 34</a:t>
            </a:r>
            <a:r>
              <a:rPr kumimoji="0" lang="en-US" altLang="en-US" sz="1600" b="0" i="0" u="none" strike="noStrike" cap="none" normalizeH="0" baseline="0" dirty="0">
                <a:ln>
                  <a:noFill/>
                </a:ln>
                <a:effectLst/>
              </a:rPr>
              <a:t> </a:t>
            </a:r>
          </a:p>
          <a:p>
            <a:pPr marL="457200" lvl="1" fontAlgn="base">
              <a:lnSpc>
                <a:spcPct val="160000"/>
              </a:lnSpc>
              <a:spcBef>
                <a:spcPct val="0"/>
              </a:spcBef>
              <a:spcAft>
                <a:spcPts val="600"/>
              </a:spcAft>
            </a:pPr>
            <a:r>
              <a:rPr kumimoji="0" lang="en-US" altLang="en-US" sz="1600" b="0" i="0" u="none" strike="noStrike" cap="none" normalizeH="0" baseline="0" dirty="0">
                <a:ln>
                  <a:noFill/>
                </a:ln>
                <a:effectLst/>
              </a:rPr>
              <a:t>These suggest exacerbation of existing conditions requiring greater levels of health care.  </a:t>
            </a: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Autofit/>
          </a:bodyPr>
          <a:lstStyle/>
          <a:p>
            <a:r>
              <a:rPr lang="en-US" altLang="en-US" sz="4400" b="1" dirty="0">
                <a:solidFill>
                  <a:schemeClr val="tx1"/>
                </a:solidFill>
              </a:rPr>
              <a:t>Adults</a:t>
            </a:r>
            <a:br>
              <a:rPr lang="en-US" altLang="en-US" sz="4400" dirty="0">
                <a:solidFill>
                  <a:schemeClr val="tx1"/>
                </a:solidFill>
              </a:rPr>
            </a:br>
            <a:endParaRPr lang="en-GB" sz="4400" dirty="0">
              <a:solidFill>
                <a:schemeClr val="tx1"/>
              </a:solidFill>
            </a:endParaRPr>
          </a:p>
        </p:txBody>
      </p:sp>
    </p:spTree>
    <p:extLst>
      <p:ext uri="{BB962C8B-B14F-4D97-AF65-F5344CB8AC3E}">
        <p14:creationId xmlns:p14="http://schemas.microsoft.com/office/powerpoint/2010/main" val="49205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1152725" y="1814404"/>
            <a:ext cx="9886549" cy="4793225"/>
          </a:xfrm>
        </p:spPr>
        <p:txBody>
          <a:bodyPr>
            <a:normAutofit/>
          </a:bodyPr>
          <a:lstStyle/>
          <a:p>
            <a:pPr fontAlgn="base">
              <a:lnSpc>
                <a:spcPct val="170000"/>
              </a:lnSpc>
              <a:spcBef>
                <a:spcPct val="0"/>
              </a:spcBef>
              <a:spcAft>
                <a:spcPts val="600"/>
              </a:spcAft>
            </a:pPr>
            <a:r>
              <a:rPr kumimoji="0" lang="en-US" altLang="en-US" sz="2000" b="0" i="0" u="none" strike="noStrike" cap="none" normalizeH="0" baseline="0" dirty="0">
                <a:ln>
                  <a:noFill/>
                </a:ln>
                <a:effectLst/>
              </a:rPr>
              <a:t>The impact of indoor/outdoor air pollution on mental health is under researched. </a:t>
            </a:r>
          </a:p>
          <a:p>
            <a:pPr fontAlgn="base">
              <a:lnSpc>
                <a:spcPct val="170000"/>
              </a:lnSpc>
              <a:spcBef>
                <a:spcPct val="0"/>
              </a:spcBef>
              <a:spcAft>
                <a:spcPts val="600"/>
              </a:spcAft>
            </a:pPr>
            <a:r>
              <a:rPr lang="en-US" altLang="en-US" sz="2000" dirty="0"/>
              <a:t>C</a:t>
            </a:r>
            <a:r>
              <a:rPr kumimoji="0" lang="en-US" altLang="en-US" sz="2000" b="0" i="0" u="none" strike="noStrike" cap="none" normalizeH="0" baseline="0" dirty="0">
                <a:ln>
                  <a:noFill/>
                </a:ln>
                <a:effectLst/>
              </a:rPr>
              <a:t>omplex multiple interacting sub-systems with dynamic feedback loops, which regulate brain and body functions. </a:t>
            </a:r>
          </a:p>
          <a:p>
            <a:pPr fontAlgn="base">
              <a:lnSpc>
                <a:spcPct val="170000"/>
              </a:lnSpc>
              <a:spcBef>
                <a:spcPct val="0"/>
              </a:spcBef>
              <a:spcAft>
                <a:spcPts val="600"/>
              </a:spcAft>
            </a:pPr>
            <a:r>
              <a:rPr lang="en-US" altLang="en-US" sz="2000" dirty="0"/>
              <a:t>Complex dynamic, mutually constitutive e</a:t>
            </a:r>
            <a:r>
              <a:rPr kumimoji="0" lang="en-US" altLang="en-US" sz="2000" b="0" i="0" u="none" strike="noStrike" cap="none" normalizeH="0" baseline="0" dirty="0">
                <a:ln>
                  <a:noFill/>
                </a:ln>
                <a:effectLst/>
              </a:rPr>
              <a:t>nvironmental and social systems </a:t>
            </a:r>
            <a:r>
              <a:rPr lang="en-US" altLang="en-US" sz="2000" dirty="0"/>
              <a:t>shape health over the life-course</a:t>
            </a:r>
            <a:endParaRPr kumimoji="0" lang="en-US" altLang="en-US" sz="2000" b="0" i="0" u="none" strike="noStrike" cap="none" normalizeH="0" baseline="0" dirty="0">
              <a:ln>
                <a:noFill/>
              </a:ln>
              <a:effectLst/>
            </a:endParaRPr>
          </a:p>
          <a:p>
            <a:pPr fontAlgn="base">
              <a:lnSpc>
                <a:spcPct val="170000"/>
              </a:lnSpc>
              <a:spcBef>
                <a:spcPct val="0"/>
              </a:spcBef>
              <a:spcAft>
                <a:spcPts val="600"/>
              </a:spcAft>
            </a:pPr>
            <a:r>
              <a:rPr lang="en-US" altLang="en-US" sz="2000" dirty="0"/>
              <a:t>I</a:t>
            </a:r>
            <a:r>
              <a:rPr kumimoji="0" lang="en-US" altLang="en-US" sz="2000" b="0" i="0" u="none" strike="noStrike" cap="none" normalizeH="0" baseline="0" dirty="0">
                <a:ln>
                  <a:noFill/>
                </a:ln>
                <a:effectLst/>
              </a:rPr>
              <a:t>nterplay of environmental, social, interpersonal, and biological factors</a:t>
            </a:r>
          </a:p>
          <a:p>
            <a:pPr fontAlgn="base">
              <a:lnSpc>
                <a:spcPct val="170000"/>
              </a:lnSpc>
              <a:spcBef>
                <a:spcPct val="0"/>
              </a:spcBef>
              <a:spcAft>
                <a:spcPts val="600"/>
              </a:spcAft>
            </a:pPr>
            <a:r>
              <a:rPr lang="en-US" altLang="en-US" sz="2000" dirty="0"/>
              <a:t>Care on c</a:t>
            </a:r>
            <a:r>
              <a:rPr kumimoji="0" lang="en-US" altLang="en-US" sz="2000" b="0" i="0" u="none" strike="noStrike" cap="none" normalizeH="0" baseline="0" dirty="0">
                <a:ln>
                  <a:noFill/>
                </a:ln>
                <a:effectLst/>
              </a:rPr>
              <a:t>ausality: might be reductive.</a:t>
            </a:r>
          </a:p>
          <a:p>
            <a:pPr fontAlgn="base">
              <a:lnSpc>
                <a:spcPct val="170000"/>
              </a:lnSpc>
              <a:spcBef>
                <a:spcPct val="0"/>
              </a:spcBef>
              <a:spcAft>
                <a:spcPts val="600"/>
              </a:spcAft>
            </a:pPr>
            <a:r>
              <a:rPr lang="en-US" altLang="en-US" sz="2000" dirty="0"/>
              <a:t>S</a:t>
            </a:r>
            <a:r>
              <a:rPr kumimoji="0" lang="en-US" altLang="en-US" sz="2000" b="0" i="0" u="none" strike="noStrike" cap="none" normalizeH="0" baseline="0" dirty="0">
                <a:ln>
                  <a:noFill/>
                </a:ln>
                <a:effectLst/>
              </a:rPr>
              <a:t>ufficient emerging data on mechanisms and risks for brain and mental health. </a:t>
            </a:r>
            <a:endParaRPr lang="en-US" sz="2000" dirty="0"/>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983912"/>
            <a:ext cx="8876027" cy="619262"/>
          </a:xfrm>
        </p:spPr>
        <p:txBody>
          <a:bodyPr>
            <a:noAutofit/>
          </a:bodyPr>
          <a:lstStyle/>
          <a:p>
            <a:r>
              <a:rPr lang="en-US" sz="4400" dirty="0">
                <a:solidFill>
                  <a:schemeClr val="tx1"/>
                </a:solidFill>
                <a:latin typeface="+mj-lt"/>
              </a:rPr>
              <a:t>Introduction</a:t>
            </a:r>
            <a:endParaRPr lang="en-GB" sz="4400" dirty="0">
              <a:solidFill>
                <a:schemeClr val="tx1"/>
              </a:solidFill>
              <a:latin typeface="+mj-lt"/>
            </a:endParaRPr>
          </a:p>
        </p:txBody>
      </p:sp>
    </p:spTree>
    <p:extLst>
      <p:ext uri="{BB962C8B-B14F-4D97-AF65-F5344CB8AC3E}">
        <p14:creationId xmlns:p14="http://schemas.microsoft.com/office/powerpoint/2010/main" val="1939711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757359" y="2121662"/>
            <a:ext cx="10520241" cy="4736338"/>
          </a:xfrm>
        </p:spPr>
        <p:txBody>
          <a:bodyPr>
            <a:normAutofit/>
          </a:bodyPr>
          <a:lstStyle/>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rPr>
              <a:t>Xenobiotic heavy metals (such as lead and cadmium), PM, and nitrogen and </a:t>
            </a:r>
            <a:r>
              <a:rPr kumimoji="0" lang="en-US" altLang="en-US" sz="2400" b="0" i="0" u="none" strike="noStrike" cap="none" normalizeH="0" baseline="0" dirty="0" err="1">
                <a:ln>
                  <a:noFill/>
                </a:ln>
                <a:effectLst/>
              </a:rPr>
              <a:t>sulphur</a:t>
            </a:r>
            <a:r>
              <a:rPr kumimoji="0" lang="en-US" altLang="en-US" sz="2400" b="0" i="0" u="none" strike="noStrike" cap="none" normalizeH="0" baseline="0" dirty="0">
                <a:ln>
                  <a:noFill/>
                </a:ln>
                <a:effectLst/>
              </a:rPr>
              <a:t> oxides, organic solvents, and other constituents of environmental pollution could be component causes of neurodevelopmental disorders such as schizophrenia.</a:t>
            </a:r>
            <a:r>
              <a:rPr kumimoji="0" lang="en-US" altLang="en-US" sz="2400" b="0" i="0" u="none" strike="noStrike" cap="none" normalizeH="0" baseline="30000" dirty="0">
                <a:ln>
                  <a:noFill/>
                </a:ln>
                <a:effectLst/>
              </a:rPr>
              <a:t>21</a:t>
            </a:r>
            <a:r>
              <a:rPr kumimoji="0" lang="en-US" altLang="en-US" sz="2400" b="0" i="0" u="none" strike="noStrike" cap="none" normalizeH="0" baseline="0" dirty="0">
                <a:ln>
                  <a:noFill/>
                </a:ln>
                <a:effectLst/>
              </a:rPr>
              <a:t> </a:t>
            </a:r>
          </a:p>
          <a:p>
            <a:pPr marL="0" marR="0" lvl="0" indent="-228600" fontAlgn="base">
              <a:lnSpc>
                <a:spcPct val="150000"/>
              </a:lnSpc>
              <a:spcBef>
                <a:spcPct val="0"/>
              </a:spcBef>
              <a:spcAft>
                <a:spcPts val="600"/>
              </a:spcAft>
              <a:buClrTx/>
              <a:buSzTx/>
              <a:buFont typeface="Arial" panose="020B0604020202020204" pitchFamily="34" charset="0"/>
              <a:buChar char="•"/>
              <a:tabLst/>
            </a:pPr>
            <a:r>
              <a:rPr kumimoji="0" lang="en-US" altLang="en-US" sz="2400" b="0" i="0" u="none" strike="noStrike" cap="none" normalizeH="0" baseline="0" dirty="0">
                <a:ln>
                  <a:noFill/>
                </a:ln>
                <a:effectLst/>
              </a:rPr>
              <a:t>Systematic review: depression, suicide, and neurodevelopmental disorders (such as autism for pregnancy related exposures) may be more common among those exposed to air pollution.</a:t>
            </a:r>
            <a:r>
              <a:rPr kumimoji="0" lang="en-US" altLang="en-US" sz="2400" b="0" i="0" u="none" strike="noStrike" cap="none" normalizeH="0" baseline="30000" dirty="0">
                <a:ln>
                  <a:noFill/>
                </a:ln>
                <a:effectLst/>
              </a:rPr>
              <a:t>22</a:t>
            </a:r>
            <a:endParaRPr kumimoji="0" lang="en-US" altLang="en-US" sz="2400" b="0" i="0" u="none" strike="noStrike" cap="none" normalizeH="0" baseline="0" dirty="0">
              <a:ln>
                <a:noFill/>
              </a:ln>
              <a:effectLst/>
            </a:endParaRP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Autofit/>
          </a:bodyPr>
          <a:lstStyle/>
          <a:p>
            <a:r>
              <a:rPr lang="en-US" sz="4400" b="1" dirty="0">
                <a:solidFill>
                  <a:schemeClr val="tx1"/>
                </a:solidFill>
              </a:rPr>
              <a:t>Neurodevelopmental</a:t>
            </a:r>
            <a:r>
              <a:rPr lang="en-US" sz="4400" dirty="0">
                <a:solidFill>
                  <a:schemeClr val="tx1"/>
                </a:solidFill>
              </a:rPr>
              <a:t> </a:t>
            </a:r>
            <a:r>
              <a:rPr lang="en-US" sz="4400" b="1" dirty="0">
                <a:solidFill>
                  <a:schemeClr val="tx1"/>
                </a:solidFill>
              </a:rPr>
              <a:t>Disorders</a:t>
            </a:r>
            <a:endParaRPr lang="en-GB" dirty="0">
              <a:solidFill>
                <a:schemeClr val="tx1"/>
              </a:solidFill>
            </a:endParaRPr>
          </a:p>
        </p:txBody>
      </p:sp>
    </p:spTree>
    <p:extLst>
      <p:ext uri="{BB962C8B-B14F-4D97-AF65-F5344CB8AC3E}">
        <p14:creationId xmlns:p14="http://schemas.microsoft.com/office/powerpoint/2010/main" val="1877161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C672DC-E05E-8C49-B1C1-7B65311A1330}"/>
              </a:ext>
            </a:extLst>
          </p:cNvPr>
          <p:cNvSpPr>
            <a:spLocks noGrp="1"/>
          </p:cNvSpPr>
          <p:nvPr>
            <p:ph sz="quarter" idx="13"/>
          </p:nvPr>
        </p:nvSpPr>
        <p:spPr>
          <a:xfrm>
            <a:off x="757359" y="1913203"/>
            <a:ext cx="10520241" cy="4041058"/>
          </a:xfrm>
        </p:spPr>
        <p:txBody>
          <a:bodyPr vert="horz" lIns="91440" tIns="45720" rIns="91440" bIns="45720" rtlCol="0" anchor="t">
            <a:normAutofit fontScale="92500" lnSpcReduction="20000"/>
          </a:bodyPr>
          <a:lstStyle/>
          <a:p>
            <a:pPr algn="just">
              <a:lnSpc>
                <a:spcPct val="150000"/>
              </a:lnSpc>
            </a:pPr>
            <a:r>
              <a:rPr lang="en-GB" sz="2400" dirty="0">
                <a:solidFill>
                  <a:srgbClr val="000000"/>
                </a:solidFill>
                <a:effectLst/>
                <a:latin typeface="Arial"/>
                <a:ea typeface="Times New Roman" panose="02020603050405020304" pitchFamily="18" charset="0"/>
                <a:cs typeface="Times New Roman"/>
              </a:rPr>
              <a:t>There are associations between poor air quality, both </a:t>
            </a:r>
            <a:r>
              <a:rPr lang="en-GB" sz="2400" i="1" dirty="0">
                <a:solidFill>
                  <a:srgbClr val="000000"/>
                </a:solidFill>
                <a:effectLst/>
                <a:latin typeface="Arial"/>
                <a:ea typeface="Times New Roman" panose="02020603050405020304" pitchFamily="18" charset="0"/>
                <a:cs typeface="Times New Roman"/>
              </a:rPr>
              <a:t>indoors and outdoors</a:t>
            </a:r>
            <a:r>
              <a:rPr lang="en-GB" sz="2400" dirty="0">
                <a:solidFill>
                  <a:srgbClr val="000000"/>
                </a:solidFill>
                <a:effectLst/>
                <a:latin typeface="Arial"/>
                <a:ea typeface="Times New Roman" panose="02020603050405020304" pitchFamily="18" charset="0"/>
                <a:cs typeface="Times New Roman"/>
              </a:rPr>
              <a:t>, and poor mental health/specific mental disorders. </a:t>
            </a:r>
            <a:endParaRPr lang="en-GB" sz="2400" dirty="0">
              <a:effectLst/>
              <a:latin typeface="Arial"/>
              <a:ea typeface="Times New Roman" panose="02020603050405020304" pitchFamily="18" charset="0"/>
              <a:cs typeface="Times New Roman"/>
            </a:endParaRPr>
          </a:p>
          <a:p>
            <a:pPr algn="just">
              <a:lnSpc>
                <a:spcPct val="150000"/>
              </a:lnSpc>
            </a:pPr>
            <a:r>
              <a:rPr lang="en-GB" sz="2400" dirty="0">
                <a:solidFill>
                  <a:srgbClr val="000000"/>
                </a:solidFill>
                <a:effectLst/>
                <a:latin typeface="Arial"/>
                <a:ea typeface="Times New Roman" panose="02020603050405020304" pitchFamily="18" charset="0"/>
                <a:cs typeface="Times New Roman"/>
              </a:rPr>
              <a:t>Incidence, admissions, pre-existing conditions </a:t>
            </a:r>
            <a:r>
              <a:rPr lang="en-GB" sz="2400" dirty="0">
                <a:solidFill>
                  <a:srgbClr val="000000"/>
                </a:solidFill>
                <a:latin typeface="Arial"/>
                <a:ea typeface="Times New Roman" panose="02020603050405020304" pitchFamily="18" charset="0"/>
                <a:cs typeface="Times New Roman"/>
              </a:rPr>
              <a:t>deteriorate</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GB" sz="2400" dirty="0">
                <a:solidFill>
                  <a:srgbClr val="000000"/>
                </a:solidFill>
                <a:effectLst/>
                <a:latin typeface="Arial"/>
                <a:ea typeface="Times New Roman" panose="02020603050405020304" pitchFamily="18" charset="0"/>
                <a:cs typeface="Times New Roman"/>
              </a:rPr>
              <a:t>Critical periods: children and adolescents, need longitudinal data, early preventive actions </a:t>
            </a:r>
          </a:p>
          <a:p>
            <a:pPr lvl="1" algn="just">
              <a:lnSpc>
                <a:spcPct val="150000"/>
              </a:lnSpc>
            </a:pPr>
            <a:r>
              <a:rPr lang="en-GB"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ND, Dementia, Mental Illnesses</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GB" sz="2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Particulate matter in a complex exposome: geography, deprivation, socio-economic conditions, and biological and individual vulnerabilities. </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FA9727F7-C72E-8840-A365-574002B96B88}"/>
              </a:ext>
            </a:extLst>
          </p:cNvPr>
          <p:cNvSpPr>
            <a:spLocks noGrp="1"/>
          </p:cNvSpPr>
          <p:nvPr>
            <p:ph type="dt" sz="half" idx="10"/>
          </p:nvPr>
        </p:nvSpPr>
        <p:spPr/>
        <p:txBody>
          <a:bodyPr/>
          <a:lstStyle/>
          <a:p>
            <a:fld id="{898C1A4E-3ED2-2642-AF35-1655648DF18F}" type="datetime1">
              <a:rPr lang="en-GB" smtClean="0"/>
              <a:t>03/10/2024</a:t>
            </a:fld>
            <a:endParaRPr lang="en-US" dirty="0"/>
          </a:p>
        </p:txBody>
      </p:sp>
      <p:sp>
        <p:nvSpPr>
          <p:cNvPr id="5" name="Footer Placeholder 4">
            <a:extLst>
              <a:ext uri="{FF2B5EF4-FFF2-40B4-BE49-F238E27FC236}">
                <a16:creationId xmlns:a16="http://schemas.microsoft.com/office/drawing/2014/main" id="{101FA4E6-7637-4D42-A740-8C8E9BD571D2}"/>
              </a:ext>
            </a:extLst>
          </p:cNvPr>
          <p:cNvSpPr>
            <a:spLocks noGrp="1"/>
          </p:cNvSpPr>
          <p:nvPr>
            <p:ph type="ftr" sz="quarter" idx="11"/>
          </p:nvPr>
        </p:nvSpPr>
        <p:spPr/>
        <p:txBody>
          <a:bodyPr/>
          <a:lstStyle/>
          <a:p>
            <a:r>
              <a:rPr lang="en-US"/>
              <a:t>BioAirNet template</a:t>
            </a:r>
            <a:endParaRPr lang="en-US" dirty="0"/>
          </a:p>
        </p:txBody>
      </p:sp>
      <p:sp>
        <p:nvSpPr>
          <p:cNvPr id="6" name="Subtitle 5">
            <a:extLst>
              <a:ext uri="{FF2B5EF4-FFF2-40B4-BE49-F238E27FC236}">
                <a16:creationId xmlns:a16="http://schemas.microsoft.com/office/drawing/2014/main" id="{E199DB5C-BF97-D44E-BE05-ADF32A2878B1}"/>
              </a:ext>
            </a:extLst>
          </p:cNvPr>
          <p:cNvSpPr>
            <a:spLocks noGrp="1"/>
          </p:cNvSpPr>
          <p:nvPr>
            <p:ph type="subTitle" idx="1"/>
          </p:nvPr>
        </p:nvSpPr>
        <p:spPr>
          <a:xfrm>
            <a:off x="757359" y="999802"/>
            <a:ext cx="8876027" cy="619262"/>
          </a:xfrm>
        </p:spPr>
        <p:txBody>
          <a:bodyPr>
            <a:noAutofit/>
          </a:bodyPr>
          <a:lstStyle/>
          <a:p>
            <a:r>
              <a:rPr lang="en-US" sz="3500" dirty="0">
                <a:solidFill>
                  <a:schemeClr val="tx1"/>
                </a:solidFill>
              </a:rPr>
              <a:t>Conclusion</a:t>
            </a:r>
          </a:p>
        </p:txBody>
      </p:sp>
    </p:spTree>
    <p:extLst>
      <p:ext uri="{BB962C8B-B14F-4D97-AF65-F5344CB8AC3E}">
        <p14:creationId xmlns:p14="http://schemas.microsoft.com/office/powerpoint/2010/main" val="49343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635F59-4985-E443-BFAE-4DBCF236CCF4}"/>
              </a:ext>
            </a:extLst>
          </p:cNvPr>
          <p:cNvSpPr>
            <a:spLocks noGrp="1"/>
          </p:cNvSpPr>
          <p:nvPr>
            <p:ph sz="quarter" idx="13"/>
          </p:nvPr>
        </p:nvSpPr>
        <p:spPr>
          <a:xfrm>
            <a:off x="638560" y="2551471"/>
            <a:ext cx="10520241" cy="3194220"/>
          </a:xfrm>
        </p:spPr>
        <p:txBody>
          <a:bodyPr>
            <a:normAutofit fontScale="70000" lnSpcReduction="20000"/>
          </a:bodyPr>
          <a:lstStyle/>
          <a:p>
            <a:pPr algn="just">
              <a:lnSpc>
                <a:spcPct val="150000"/>
              </a:lnSpc>
            </a:pPr>
            <a:r>
              <a:rPr lang="en-GB" sz="3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Critical knowledge gaps: exposure measurement, longitudinal cohorts, mental health measures, indoor and outdoor pollution, urban design, and mental health impacts over the life course.</a:t>
            </a:r>
            <a:endParaRPr lang="en-GB" sz="3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GB" sz="3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evidence base to motivate multi-sector and interdisciplinary efforts of researchers, practitioners, policy-makers, industry, community groups, and campaigners to take informed action</a:t>
            </a:r>
            <a:r>
              <a:rPr lang="en-GB" sz="2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6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77A4E31E-25A3-424C-B25E-51036C29FDFF}"/>
              </a:ext>
            </a:extLst>
          </p:cNvPr>
          <p:cNvSpPr>
            <a:spLocks noGrp="1"/>
          </p:cNvSpPr>
          <p:nvPr>
            <p:ph type="dt" sz="half" idx="10"/>
          </p:nvPr>
        </p:nvSpPr>
        <p:spPr/>
        <p:txBody>
          <a:bodyPr/>
          <a:lstStyle/>
          <a:p>
            <a:fld id="{898C1A4E-3ED2-2642-AF35-1655648DF18F}" type="datetime1">
              <a:rPr lang="en-GB" smtClean="0"/>
              <a:t>03/10/2024</a:t>
            </a:fld>
            <a:endParaRPr lang="en-US" dirty="0"/>
          </a:p>
        </p:txBody>
      </p:sp>
      <p:sp>
        <p:nvSpPr>
          <p:cNvPr id="5" name="Footer Placeholder 4">
            <a:extLst>
              <a:ext uri="{FF2B5EF4-FFF2-40B4-BE49-F238E27FC236}">
                <a16:creationId xmlns:a16="http://schemas.microsoft.com/office/drawing/2014/main" id="{592CE181-EC83-EB4C-95AF-70E39F7B59D7}"/>
              </a:ext>
            </a:extLst>
          </p:cNvPr>
          <p:cNvSpPr>
            <a:spLocks noGrp="1"/>
          </p:cNvSpPr>
          <p:nvPr>
            <p:ph type="ftr" sz="quarter" idx="11"/>
          </p:nvPr>
        </p:nvSpPr>
        <p:spPr/>
        <p:txBody>
          <a:bodyPr/>
          <a:lstStyle/>
          <a:p>
            <a:r>
              <a:rPr lang="en-US"/>
              <a:t>BioAirNet template</a:t>
            </a:r>
            <a:endParaRPr lang="en-US" dirty="0"/>
          </a:p>
        </p:txBody>
      </p:sp>
      <p:sp>
        <p:nvSpPr>
          <p:cNvPr id="6" name="Subtitle 5">
            <a:extLst>
              <a:ext uri="{FF2B5EF4-FFF2-40B4-BE49-F238E27FC236}">
                <a16:creationId xmlns:a16="http://schemas.microsoft.com/office/drawing/2014/main" id="{74855B53-C9D1-AB46-B6F3-B473A0336679}"/>
              </a:ext>
            </a:extLst>
          </p:cNvPr>
          <p:cNvSpPr>
            <a:spLocks noGrp="1"/>
          </p:cNvSpPr>
          <p:nvPr>
            <p:ph type="subTitle" idx="1"/>
          </p:nvPr>
        </p:nvSpPr>
        <p:spPr>
          <a:xfrm>
            <a:off x="756547" y="1522548"/>
            <a:ext cx="8876027" cy="619262"/>
          </a:xfrm>
        </p:spPr>
        <p:txBody>
          <a:bodyPr>
            <a:normAutofit/>
          </a:bodyPr>
          <a:lstStyle/>
          <a:p>
            <a:r>
              <a:rPr lang="en-US" sz="3800" dirty="0">
                <a:solidFill>
                  <a:schemeClr val="tx1"/>
                </a:solidFill>
              </a:rPr>
              <a:t>Implications</a:t>
            </a:r>
            <a:r>
              <a:rPr lang="en-US" sz="3200" dirty="0">
                <a:solidFill>
                  <a:schemeClr val="tx1"/>
                </a:solidFill>
              </a:rPr>
              <a:t> </a:t>
            </a:r>
          </a:p>
        </p:txBody>
      </p:sp>
    </p:spTree>
    <p:extLst>
      <p:ext uri="{BB962C8B-B14F-4D97-AF65-F5344CB8AC3E}">
        <p14:creationId xmlns:p14="http://schemas.microsoft.com/office/powerpoint/2010/main" val="4247425130"/>
      </p:ext>
    </p:extLst>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D3747FE-FE19-4D85-44B5-086FA5039E7D}"/>
              </a:ext>
            </a:extLst>
          </p:cNvPr>
          <p:cNvPicPr>
            <a:picLocks noChangeAspect="1"/>
          </p:cNvPicPr>
          <p:nvPr/>
        </p:nvPicPr>
        <p:blipFill>
          <a:blip r:embed="rId3"/>
          <a:stretch>
            <a:fillRect/>
          </a:stretch>
        </p:blipFill>
        <p:spPr>
          <a:xfrm>
            <a:off x="9331" y="5977137"/>
            <a:ext cx="12192000" cy="770737"/>
          </a:xfrm>
          <a:prstGeom prst="rect">
            <a:avLst/>
          </a:prstGeom>
        </p:spPr>
      </p:pic>
      <p:pic>
        <p:nvPicPr>
          <p:cNvPr descr="A screenshot of a computer&#10;&#10;Description automatically generated" id="4" name="Picture 3">
            <a:extLst>
              <a:ext uri="{FF2B5EF4-FFF2-40B4-BE49-F238E27FC236}">
                <a16:creationId xmlns:a16="http://schemas.microsoft.com/office/drawing/2014/main" id="{30C5E689-27A7-EB8B-FD42-89339C01D5AE}"/>
              </a:ext>
            </a:extLst>
          </p:cNvPr>
          <p:cNvPicPr>
            <a:picLocks noChangeAspect="1"/>
          </p:cNvPicPr>
          <p:nvPr/>
        </p:nvPicPr>
        <p:blipFill rotWithShape="1">
          <a:blip r:embed="rId4"/>
          <a:srcRect b="37" l="76" r="82" t="77"/>
          <a:stretch/>
        </p:blipFill>
        <p:spPr bwMode="auto">
          <a:xfrm>
            <a:off x="6518428" y="20448"/>
            <a:ext cx="5602467" cy="5956689"/>
          </a:xfrm>
          <a:prstGeom prst="rect">
            <a:avLst/>
          </a:prstGeom>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EC72F9E1-A8ED-96C0-84F6-0FF602A6DD7A}"/>
              </a:ext>
            </a:extLst>
          </p:cNvPr>
          <p:cNvPicPr>
            <a:picLocks noChangeAspect="1"/>
          </p:cNvPicPr>
          <p:nvPr/>
        </p:nvPicPr>
        <p:blipFill>
          <a:blip r:embed="rId5"/>
          <a:stretch>
            <a:fillRect/>
          </a:stretch>
        </p:blipFill>
        <p:spPr>
          <a:xfrm>
            <a:off x="8100531" y="4643908"/>
            <a:ext cx="963459" cy="963459"/>
          </a:xfrm>
          <a:prstGeom prst="ellipse">
            <a:avLst/>
          </a:prstGeom>
          <a:ln cap="rnd" w="63500">
            <a:noFill/>
          </a:ln>
          <a:effectLst>
            <a:outerShdw blurRad="381000" dir="5400000" dist="292100" rotWithShape="0" sx="-80000" sy="-18000">
              <a:srgbClr val="000000">
                <a:alpha val="22000"/>
              </a:srgbClr>
            </a:outerShdw>
            <a:softEdge rad="635000"/>
          </a:effectLst>
          <a:scene3d>
            <a:camera prst="orthographicFront"/>
            <a:lightRig dir="t" rig="contrasting">
              <a:rot lat="0" lon="0" rev="3000000"/>
            </a:lightRig>
          </a:scene3d>
          <a:sp3d contourW="7620">
            <a:bevelT h="31750" w="95250"/>
            <a:contourClr>
              <a:srgbClr val="333333"/>
            </a:contourClr>
          </a:sp3d>
        </p:spPr>
      </p:pic>
      <p:sp>
        <p:nvSpPr>
          <p:cNvPr id="8" name="Rectangle 7">
            <a:extLst>
              <a:ext uri="{FF2B5EF4-FFF2-40B4-BE49-F238E27FC236}">
                <a16:creationId xmlns:a16="http://schemas.microsoft.com/office/drawing/2014/main" id="{920D2B7F-6EDB-6E12-6222-51655D7A9FA6}"/>
              </a:ext>
            </a:extLst>
          </p:cNvPr>
          <p:cNvSpPr/>
          <p:nvPr/>
        </p:nvSpPr>
        <p:spPr>
          <a:xfrm>
            <a:off x="624184" y="4161036"/>
            <a:ext cx="4752528" cy="1631216"/>
          </a:xfrm>
          <a:prstGeom prst="rect">
            <a:avLst/>
          </a:prstGeom>
        </p:spPr>
        <p:txBody>
          <a:bodyPr wrap="square">
            <a:spAutoFit/>
          </a:bodyPr>
          <a:lstStyle/>
          <a:p>
            <a:r>
              <a:rPr b="1" dirty="0" lang="en-GB" sz="2000">
                <a:solidFill>
                  <a:srgbClr val="3974BA"/>
                </a:solidFill>
                <a:latin charset="0" panose="020B0604020202020204" pitchFamily="34" typeface="Arial"/>
                <a:cs charset="0" panose="020B0604020202020204" pitchFamily="34" typeface="Arial"/>
              </a:rPr>
              <a:t>Website: </a:t>
            </a:r>
            <a:r>
              <a:rPr dirty="0" lang="en-GB" sz="2000">
                <a:solidFill>
                  <a:srgbClr val="3974BA"/>
                </a:solidFill>
                <a:latin charset="0" panose="020B0604020202020204" pitchFamily="34" typeface="Arial"/>
                <a:cs charset="0" panose="020B0604020202020204" pitchFamily="34" typeface="Arial"/>
                <a:hlinkClick r:id="rId6">
                  <a:extLst>
                    <a:ext uri="{A12FA001-AC4F-418D-AE19-62706E023703}">
                      <ahyp:hlinkClr xmlns:ahyp="http://schemas.microsoft.com/office/drawing/2018/hyperlinkcolor" val="tx"/>
                    </a:ext>
                  </a:extLst>
                </a:hlinkClick>
              </a:rPr>
              <a:t>https://bioairnet.co.uk/</a:t>
            </a:r>
            <a:r>
              <a:rPr dirty="0" lang="en-GB" sz="2000">
                <a:solidFill>
                  <a:srgbClr val="3974BA"/>
                </a:solidFill>
                <a:latin charset="0" panose="020B0604020202020204" pitchFamily="34" typeface="Arial"/>
                <a:cs charset="0" panose="020B0604020202020204" pitchFamily="34" typeface="Arial"/>
              </a:rPr>
              <a:t> </a:t>
            </a:r>
          </a:p>
          <a:p>
            <a:endParaRPr dirty="0" lang="en-GB" sz="2000">
              <a:solidFill>
                <a:schemeClr val="tx1">
                  <a:lumMod val="65000"/>
                  <a:lumOff val="35000"/>
                </a:schemeClr>
              </a:solidFill>
              <a:latin charset="0" panose="020B0604020202020204" pitchFamily="34" typeface="Arial"/>
              <a:cs charset="0" panose="020B0604020202020204" pitchFamily="34" typeface="Arial"/>
            </a:endParaRPr>
          </a:p>
          <a:p>
            <a:r>
              <a:rPr dirty="0" lang="en-GB" sz="2000">
                <a:solidFill>
                  <a:srgbClr val="3974BA"/>
                </a:solidFill>
                <a:latin charset="0" panose="020B0604020202020204" pitchFamily="34" typeface="Arial"/>
                <a:cs charset="0" panose="020B0604020202020204" pitchFamily="34" typeface="Arial"/>
              </a:rPr>
              <a:t>Twitter: @BioAirNet1 </a:t>
            </a:r>
          </a:p>
          <a:p>
            <a:endParaRPr dirty="0" lang="en-US" sz="2000">
              <a:solidFill>
                <a:srgbClr val="3974BA"/>
              </a:solidFill>
              <a:latin charset="0" panose="020B0604020202020204" pitchFamily="34" typeface="Arial"/>
              <a:cs charset="0" panose="020B0604020202020204" pitchFamily="34" typeface="Arial"/>
            </a:endParaRPr>
          </a:p>
          <a:p>
            <a:r>
              <a:rPr b="1" dirty="0" lang="en-US" sz="2000">
                <a:solidFill>
                  <a:srgbClr val="3974BA"/>
                </a:solidFill>
                <a:latin charset="0" panose="020B0604020202020204" pitchFamily="34" typeface="Arial"/>
                <a:cs charset="0" panose="020B0604020202020204" pitchFamily="34" typeface="Arial"/>
              </a:rPr>
              <a:t>Get in touch: </a:t>
            </a:r>
            <a:r>
              <a:rPr dirty="0" lang="en-US" sz="2000">
                <a:solidFill>
                  <a:srgbClr val="3974BA"/>
                </a:solidFill>
                <a:latin charset="0" panose="020B0604020202020204" pitchFamily="34" typeface="Arial"/>
                <a:cs charset="0" panose="020B0604020202020204" pitchFamily="34" typeface="Arial"/>
                <a:hlinkClick r:id="rId7">
                  <a:extLst>
                    <a:ext uri="{A12FA001-AC4F-418D-AE19-62706E023703}">
                      <ahyp:hlinkClr xmlns:ahyp="http://schemas.microsoft.com/office/drawing/2018/hyperlinkcolor" val="tx"/>
                    </a:ext>
                  </a:extLst>
                </a:hlinkClick>
              </a:rPr>
              <a:t>contact@bioairnet.co.uk</a:t>
            </a:r>
            <a:r>
              <a:rPr dirty="0" lang="en-US" sz="2000">
                <a:solidFill>
                  <a:srgbClr val="3974BA"/>
                </a:solidFill>
                <a:latin charset="0" panose="020B0604020202020204" pitchFamily="34" typeface="Arial"/>
                <a:cs charset="0" panose="020B0604020202020204" pitchFamily="34" typeface="Arial"/>
              </a:rPr>
              <a:t> </a:t>
            </a:r>
          </a:p>
        </p:txBody>
      </p:sp>
      <p:sp>
        <p:nvSpPr>
          <p:cNvPr id="2" name="Subtitle 3">
            <a:extLst>
              <a:ext uri="{FF2B5EF4-FFF2-40B4-BE49-F238E27FC236}">
                <a16:creationId xmlns:a16="http://schemas.microsoft.com/office/drawing/2014/main" id="{56E269ED-09C9-47E3-A33E-BAA2E6F9AD8A}"/>
              </a:ext>
            </a:extLst>
          </p:cNvPr>
          <p:cNvSpPr txBox="1">
            <a:spLocks/>
          </p:cNvSpPr>
          <p:nvPr/>
        </p:nvSpPr>
        <p:spPr>
          <a:xfrm>
            <a:off x="624184" y="1277471"/>
            <a:ext cx="5894244" cy="2883565"/>
          </a:xfrm>
          <a:prstGeom prst="roundRect">
            <a:avLst>
              <a:gd fmla="val 4943" name="adj"/>
            </a:avLst>
          </a:prstGeom>
          <a:noFill/>
          <a:ln cap="sq" w="82550">
            <a:noFill/>
            <a:miter lim="800000"/>
          </a:ln>
          <a:effectLst/>
          <a:scene3d>
            <a:camera prst="orthographicFront"/>
            <a:lightRig dir="t" rig="threePt">
              <a:rot lat="0" lon="0" rev="2700000"/>
            </a:lightRig>
          </a:scene3d>
          <a:sp3d contourW="6350">
            <a:bevelT h="38100"/>
            <a:contourClr>
              <a:srgbClr val="C0C0C0"/>
            </a:contourClr>
          </a:sp3d>
        </p:spPr>
        <p:txBody>
          <a:bodyPr anchor="t" bIns="45720" lIns="91440" numCol="2" rIns="91440" rtlCol="0" tIns="45720" vert="horz">
            <a:normAutofit lnSpcReduction="10000"/>
          </a:bodyPr>
          <a:lstStyle>
            <a:lvl1pPr algn="l" defTabSz="914400" eaLnBrk="1" hangingPunct="1" indent="0" latinLnBrk="0" marL="0" rtl="0">
              <a:lnSpc>
                <a:spcPct val="90000"/>
              </a:lnSpc>
              <a:spcBef>
                <a:spcPts val="1000"/>
              </a:spcBef>
              <a:buFont charset="0" panose="020B0604020202020204" pitchFamily="34" typeface="Arial"/>
              <a:buNone/>
              <a:defRPr kern="1200" sz="32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2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24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20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2000">
                <a:solidFill>
                  <a:schemeClr val="tx1"/>
                </a:solidFill>
                <a:latin typeface="+mn-lt"/>
                <a:ea typeface="+mn-ea"/>
                <a:cs typeface="+mn-cs"/>
              </a:defRPr>
            </a:lvl5pPr>
            <a:lvl6pPr algn="l" defTabSz="914400" eaLnBrk="1" hangingPunct="1" indent="0" latinLnBrk="0" marL="2286000" rtl="0">
              <a:lnSpc>
                <a:spcPct val="90000"/>
              </a:lnSpc>
              <a:spcBef>
                <a:spcPts val="500"/>
              </a:spcBef>
              <a:buFont charset="0" panose="020B0604020202020204" pitchFamily="34" typeface="Arial"/>
              <a:buNone/>
              <a:defRPr kern="1200" sz="2000">
                <a:solidFill>
                  <a:schemeClr val="tx1"/>
                </a:solidFill>
                <a:latin typeface="+mn-lt"/>
                <a:ea typeface="+mn-ea"/>
                <a:cs typeface="+mn-cs"/>
              </a:defRPr>
            </a:lvl6pPr>
            <a:lvl7pPr algn="l" defTabSz="914400" eaLnBrk="1" hangingPunct="1" indent="0" latinLnBrk="0" marL="2743200" rtl="0">
              <a:lnSpc>
                <a:spcPct val="90000"/>
              </a:lnSpc>
              <a:spcBef>
                <a:spcPts val="500"/>
              </a:spcBef>
              <a:buFont charset="0" panose="020B0604020202020204" pitchFamily="34" typeface="Arial"/>
              <a:buNone/>
              <a:defRPr kern="1200" sz="2000">
                <a:solidFill>
                  <a:schemeClr val="tx1"/>
                </a:solidFill>
                <a:latin typeface="+mn-lt"/>
                <a:ea typeface="+mn-ea"/>
                <a:cs typeface="+mn-cs"/>
              </a:defRPr>
            </a:lvl7pPr>
            <a:lvl8pPr algn="l" defTabSz="914400" eaLnBrk="1" hangingPunct="1" indent="0" latinLnBrk="0" marL="3200400" rtl="0">
              <a:lnSpc>
                <a:spcPct val="90000"/>
              </a:lnSpc>
              <a:spcBef>
                <a:spcPts val="500"/>
              </a:spcBef>
              <a:buFont charset="0" panose="020B0604020202020204" pitchFamily="34" typeface="Arial"/>
              <a:buNone/>
              <a:defRPr kern="1200" sz="2000">
                <a:solidFill>
                  <a:schemeClr val="tx1"/>
                </a:solidFill>
                <a:latin typeface="+mn-lt"/>
                <a:ea typeface="+mn-ea"/>
                <a:cs typeface="+mn-cs"/>
              </a:defRPr>
            </a:lvl8pPr>
            <a:lvl9pPr algn="l" defTabSz="914400" eaLnBrk="1" hangingPunct="1" indent="0" latinLnBrk="0" marL="3657600" rtl="0">
              <a:lnSpc>
                <a:spcPct val="90000"/>
              </a:lnSpc>
              <a:spcBef>
                <a:spcPts val="500"/>
              </a:spcBef>
              <a:buFont charset="0" panose="020B0604020202020204" pitchFamily="34" typeface="Arial"/>
              <a:buNone/>
              <a:defRPr kern="1200" sz="2000">
                <a:solidFill>
                  <a:schemeClr val="tx1"/>
                </a:solidFill>
                <a:latin typeface="+mn-lt"/>
                <a:ea typeface="+mn-ea"/>
                <a:cs typeface="+mn-cs"/>
              </a:defRPr>
            </a:lvl9pPr>
          </a:lstStyle>
          <a:p>
            <a:r>
              <a:rPr dirty="0" lang="en-US" sz="4000"/>
              <a:t>Thanks</a:t>
            </a:r>
          </a:p>
          <a:p>
            <a:r>
              <a:rPr dirty="0" lang="en-US" sz="1200"/>
              <a:t>Stephen Holgate</a:t>
            </a:r>
          </a:p>
          <a:p>
            <a:r>
              <a:rPr dirty="0" lang="en-US" sz="1200"/>
              <a:t>Garry Fuller</a:t>
            </a:r>
          </a:p>
          <a:p>
            <a:r>
              <a:rPr dirty="0" lang="en-US" sz="1200"/>
              <a:t>Suzanne </a:t>
            </a:r>
            <a:r>
              <a:rPr dirty="0" err="1" lang="en-US" sz="1200"/>
              <a:t>Bartington</a:t>
            </a:r>
            <a:endParaRPr dirty="0" lang="en-US" sz="1200"/>
          </a:p>
          <a:p>
            <a:r>
              <a:rPr dirty="0" lang="en-US" sz="1200"/>
              <a:t>Brian Castellani </a:t>
            </a:r>
          </a:p>
          <a:p>
            <a:r>
              <a:rPr dirty="0" lang="en-US" sz="1200"/>
              <a:t>Prashant Kumar</a:t>
            </a:r>
          </a:p>
          <a:p>
            <a:r>
              <a:rPr dirty="0" lang="en-US" sz="1200"/>
              <a:t>Marcella </a:t>
            </a:r>
            <a:r>
              <a:rPr dirty="0" err="1" lang="en-US" sz="1200"/>
              <a:t>Ucci</a:t>
            </a:r>
            <a:endParaRPr dirty="0" lang="en-US" sz="1200"/>
          </a:p>
          <a:p>
            <a:r>
              <a:rPr dirty="0" lang="en-US" sz="1200"/>
              <a:t>Joanne Newbury</a:t>
            </a:r>
          </a:p>
          <a:p>
            <a:endParaRPr dirty="0" lang="en-US" sz="1200"/>
          </a:p>
          <a:p>
            <a:endParaRPr dirty="0" lang="en-US" sz="1200"/>
          </a:p>
          <a:p>
            <a:endParaRPr lang="en-US" sz="1200"/>
          </a:p>
          <a:p>
            <a:r>
              <a:rPr lang="en-US" sz="1200"/>
              <a:t>Briony </a:t>
            </a:r>
            <a:r>
              <a:rPr dirty="0" lang="en-US" sz="1200"/>
              <a:t>Turner </a:t>
            </a:r>
          </a:p>
          <a:p>
            <a:r>
              <a:rPr dirty="0" lang="en-US" sz="1200"/>
              <a:t>Caroline </a:t>
            </a:r>
            <a:r>
              <a:rPr dirty="0" err="1" lang="en-US" sz="1200"/>
              <a:t>Duchaine</a:t>
            </a:r>
            <a:endParaRPr dirty="0" lang="en-US" sz="1200"/>
          </a:p>
          <a:p>
            <a:r>
              <a:rPr dirty="0" lang="en-US" sz="1200"/>
              <a:t>Andre </a:t>
            </a:r>
            <a:r>
              <a:rPr dirty="0" err="1" lang="en-US" sz="1200"/>
              <a:t>Rzhetsky</a:t>
            </a:r>
            <a:endParaRPr dirty="0" lang="en-US" sz="1200"/>
          </a:p>
          <a:p>
            <a:r>
              <a:rPr dirty="0" lang="en-US" sz="1200"/>
              <a:t>Helen Fisher</a:t>
            </a:r>
          </a:p>
          <a:p>
            <a:r>
              <a:rPr dirty="0" lang="en-US" sz="1200"/>
              <a:t>Stephen </a:t>
            </a:r>
            <a:r>
              <a:rPr dirty="0" err="1" lang="en-US" sz="1200"/>
              <a:t>Stansfeld</a:t>
            </a:r>
            <a:endParaRPr dirty="0" lang="en-US" sz="1200"/>
          </a:p>
          <a:p>
            <a:r>
              <a:rPr dirty="0" lang="en-US" sz="1200"/>
              <a:t>Kathryn O’Leary</a:t>
            </a:r>
          </a:p>
          <a:p>
            <a:r>
              <a:rPr dirty="0" lang="en-US" sz="1200"/>
              <a:t>Christian </a:t>
            </a:r>
            <a:r>
              <a:rPr dirty="0" err="1" lang="en-US" sz="1200"/>
              <a:t>Pfrang</a:t>
            </a:r>
            <a:endParaRPr dirty="0" lang="en-US" sz="1200"/>
          </a:p>
          <a:p>
            <a:endParaRPr dirty="0" lang="en-US" sz="1200"/>
          </a:p>
        </p:txBody>
      </p:sp>
    </p:spTree>
    <p:extLst>
      <p:ext uri="{BB962C8B-B14F-4D97-AF65-F5344CB8AC3E}">
        <p14:creationId xmlns:p14="http://schemas.microsoft.com/office/powerpoint/2010/main" val="3491512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CAB32-335E-7D27-E733-BD0499ACF52C}"/>
              </a:ext>
            </a:extLst>
          </p:cNvPr>
          <p:cNvSpPr>
            <a:spLocks noGrp="1"/>
          </p:cNvSpPr>
          <p:nvPr>
            <p:ph type="ctrTitle"/>
          </p:nvPr>
        </p:nvSpPr>
        <p:spPr/>
        <p:txBody>
          <a:bodyPr/>
          <a:lstStyle/>
          <a:p>
            <a:r>
              <a:rPr lang="en-US" dirty="0"/>
              <a:t>Thanks</a:t>
            </a:r>
          </a:p>
        </p:txBody>
      </p:sp>
      <p:sp>
        <p:nvSpPr>
          <p:cNvPr id="3" name="Subtitle 2">
            <a:extLst>
              <a:ext uri="{FF2B5EF4-FFF2-40B4-BE49-F238E27FC236}">
                <a16:creationId xmlns:a16="http://schemas.microsoft.com/office/drawing/2014/main" id="{78B82D98-0849-9C9E-5276-D56E78BF805E}"/>
              </a:ext>
            </a:extLst>
          </p:cNvPr>
          <p:cNvSpPr>
            <a:spLocks noGrp="1"/>
          </p:cNvSpPr>
          <p:nvPr>
            <p:ph type="subTitle" idx="1"/>
          </p:nvPr>
        </p:nvSpPr>
        <p:spPr/>
        <p:txBody>
          <a:bodyPr/>
          <a:lstStyle/>
          <a:p>
            <a:r>
              <a:rPr lang="en-US" dirty="0"/>
              <a:t>@</a:t>
            </a:r>
            <a:r>
              <a:rPr lang="en-US" dirty="0" err="1"/>
              <a:t>ksbhui</a:t>
            </a:r>
            <a:endParaRPr lang="en-US" dirty="0"/>
          </a:p>
          <a:p>
            <a:r>
              <a:rPr lang="en-US" dirty="0" err="1"/>
              <a:t>Kam.bhui@psych.ox.ac.uk</a:t>
            </a:r>
            <a:endParaRPr lang="en-US" dirty="0"/>
          </a:p>
        </p:txBody>
      </p:sp>
    </p:spTree>
    <p:extLst>
      <p:ext uri="{BB962C8B-B14F-4D97-AF65-F5344CB8AC3E}">
        <p14:creationId xmlns:p14="http://schemas.microsoft.com/office/powerpoint/2010/main" val="176405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16DF4FF-CD2E-4C0F-B001-2E41D263EDD7}"/>
              </a:ext>
            </a:extLst>
          </p:cNvPr>
          <p:cNvPicPr>
            <a:picLocks noChangeAspect="1"/>
          </p:cNvPicPr>
          <p:nvPr/>
        </p:nvPicPr>
        <p:blipFill>
          <a:blip r:embed="rId3"/>
          <a:stretch>
            <a:fillRect/>
          </a:stretch>
        </p:blipFill>
        <p:spPr>
          <a:xfrm>
            <a:off x="1" y="0"/>
            <a:ext cx="12192000" cy="7699078"/>
          </a:xfrm>
          <a:prstGeom prst="rect">
            <a:avLst/>
          </a:prstGeom>
        </p:spPr>
      </p:pic>
      <p:sp>
        <p:nvSpPr>
          <p:cNvPr id="2" name="TextBox 1">
            <a:extLst>
              <a:ext uri="{FF2B5EF4-FFF2-40B4-BE49-F238E27FC236}">
                <a16:creationId xmlns:a16="http://schemas.microsoft.com/office/drawing/2014/main" id="{30A1FF00-42AA-FB4F-A8F8-46DB1C7106C9}"/>
              </a:ext>
            </a:extLst>
          </p:cNvPr>
          <p:cNvSpPr txBox="1"/>
          <p:nvPr/>
        </p:nvSpPr>
        <p:spPr>
          <a:xfrm>
            <a:off x="10672269" y="130228"/>
            <a:ext cx="194079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Source: Foresight 2008</a:t>
            </a:r>
          </a:p>
        </p:txBody>
      </p:sp>
    </p:spTree>
    <p:extLst>
      <p:ext uri="{BB962C8B-B14F-4D97-AF65-F5344CB8AC3E}">
        <p14:creationId xmlns:p14="http://schemas.microsoft.com/office/powerpoint/2010/main" val="1359181446"/>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2A8809F-8BB0-ED48-8F2A-32C81C5C1AC9}"/>
              </a:ext>
            </a:extLst>
          </p:cNvPr>
          <p:cNvPicPr>
            <a:picLocks noChangeAspect="1"/>
          </p:cNvPicPr>
          <p:nvPr/>
        </p:nvPicPr>
        <p:blipFill>
          <a:blip r:embed="rId2"/>
          <a:stretch>
            <a:fillRect/>
          </a:stretch>
        </p:blipFill>
        <p:spPr>
          <a:xfrm>
            <a:off x="2454403" y="348523"/>
            <a:ext cx="6458322" cy="5380765"/>
          </a:xfrm>
          <a:prstGeom prst="rect">
            <a:avLst/>
          </a:prstGeom>
          <a:noFill/>
        </p:spPr>
      </p:pic>
      <p:sp>
        <p:nvSpPr>
          <p:cNvPr id="4" name="TextBox 3">
            <a:extLst>
              <a:ext uri="{FF2B5EF4-FFF2-40B4-BE49-F238E27FC236}">
                <a16:creationId xmlns:a16="http://schemas.microsoft.com/office/drawing/2014/main" id="{631B387F-AEEA-6645-83C7-81B42ED94B07}"/>
              </a:ext>
            </a:extLst>
          </p:cNvPr>
          <p:cNvSpPr txBox="1"/>
          <p:nvPr/>
        </p:nvSpPr>
        <p:spPr>
          <a:xfrm>
            <a:off x="8789394" y="752180"/>
            <a:ext cx="1674009" cy="1692771"/>
          </a:xfrm>
          <a:prstGeom prst="rect">
            <a:avLst/>
          </a:prstGeom>
          <a:noFill/>
        </p:spPr>
        <p:txBody>
          <a:bodyPr rtlCol="0" wrap="square">
            <a:spAutoFit/>
          </a:bodyPr>
          <a:lstStyle/>
          <a:p>
            <a:r>
              <a:rPr b="1" dirty="0" lang="en-US">
                <a:solidFill>
                  <a:srgbClr val="0025C0"/>
                </a:solidFill>
              </a:rPr>
              <a:t>Intervention</a:t>
            </a:r>
          </a:p>
          <a:p>
            <a:endParaRPr dirty="0" lang="en-US" sz="1400"/>
          </a:p>
          <a:p>
            <a:r>
              <a:rPr dirty="0" lang="en-US" sz="1400">
                <a:solidFill>
                  <a:srgbClr val="002060"/>
                </a:solidFill>
              </a:rPr>
              <a:t>Embodied</a:t>
            </a:r>
          </a:p>
          <a:p>
            <a:r>
              <a:rPr dirty="0" lang="en-US" sz="1400">
                <a:solidFill>
                  <a:srgbClr val="002060"/>
                </a:solidFill>
              </a:rPr>
              <a:t>Culturally adapted</a:t>
            </a:r>
          </a:p>
          <a:p>
            <a:r>
              <a:rPr dirty="0" lang="en-US" sz="1400">
                <a:solidFill>
                  <a:srgbClr val="002060"/>
                </a:solidFill>
              </a:rPr>
              <a:t>‘Condition’ specific Training and commissioning</a:t>
            </a:r>
          </a:p>
        </p:txBody>
      </p:sp>
      <p:sp>
        <p:nvSpPr>
          <p:cNvPr id="6" name="TextBox 5">
            <a:extLst>
              <a:ext uri="{FF2B5EF4-FFF2-40B4-BE49-F238E27FC236}">
                <a16:creationId xmlns:a16="http://schemas.microsoft.com/office/drawing/2014/main" id="{EF10082B-DB89-F342-A207-486685839556}"/>
              </a:ext>
            </a:extLst>
          </p:cNvPr>
          <p:cNvSpPr txBox="1"/>
          <p:nvPr/>
        </p:nvSpPr>
        <p:spPr>
          <a:xfrm>
            <a:off x="790977" y="596469"/>
            <a:ext cx="1660124" cy="3508653"/>
          </a:xfrm>
          <a:prstGeom prst="rect">
            <a:avLst/>
          </a:prstGeom>
          <a:noFill/>
        </p:spPr>
        <p:txBody>
          <a:bodyPr rtlCol="0" wrap="square">
            <a:spAutoFit/>
          </a:bodyPr>
          <a:lstStyle/>
          <a:p>
            <a:r>
              <a:rPr b="1" dirty="0" lang="en-US">
                <a:solidFill>
                  <a:srgbClr val="0025C0"/>
                </a:solidFill>
              </a:rPr>
              <a:t>Context &amp; Environment</a:t>
            </a:r>
          </a:p>
          <a:p>
            <a:endParaRPr dirty="0" lang="en-US">
              <a:solidFill>
                <a:srgbClr val="0070C0"/>
              </a:solidFill>
            </a:endParaRPr>
          </a:p>
          <a:p>
            <a:r>
              <a:rPr dirty="0" err="1" lang="en-US" sz="1400">
                <a:solidFill>
                  <a:srgbClr val="002060"/>
                </a:solidFill>
              </a:rPr>
              <a:t>Urbanisation</a:t>
            </a:r>
            <a:endParaRPr dirty="0" lang="en-US" sz="1400">
              <a:solidFill>
                <a:srgbClr val="002060"/>
              </a:solidFill>
            </a:endParaRPr>
          </a:p>
          <a:p>
            <a:r>
              <a:rPr dirty="0" lang="en-US" sz="1400">
                <a:solidFill>
                  <a:srgbClr val="002060"/>
                </a:solidFill>
              </a:rPr>
              <a:t>Air Quality </a:t>
            </a:r>
          </a:p>
          <a:p>
            <a:r>
              <a:rPr dirty="0" lang="en-US" sz="1400">
                <a:solidFill>
                  <a:srgbClr val="002060"/>
                </a:solidFill>
              </a:rPr>
              <a:t>Migration and ancestral history </a:t>
            </a:r>
          </a:p>
          <a:p>
            <a:r>
              <a:rPr dirty="0" lang="en-US" sz="1400">
                <a:solidFill>
                  <a:srgbClr val="002060"/>
                </a:solidFill>
              </a:rPr>
              <a:t>Housing </a:t>
            </a:r>
          </a:p>
          <a:p>
            <a:endParaRPr dirty="0" lang="en-US" sz="1400">
              <a:solidFill>
                <a:srgbClr val="002060"/>
              </a:solidFill>
            </a:endParaRPr>
          </a:p>
          <a:p>
            <a:r>
              <a:rPr dirty="0" lang="en-US" sz="1400">
                <a:solidFill>
                  <a:srgbClr val="002060"/>
                </a:solidFill>
              </a:rPr>
              <a:t>Social/cultural</a:t>
            </a:r>
          </a:p>
          <a:p>
            <a:r>
              <a:rPr dirty="0" lang="en-US" sz="1400">
                <a:solidFill>
                  <a:srgbClr val="002060"/>
                </a:solidFill>
              </a:rPr>
              <a:t>Community Assets/Adversities</a:t>
            </a:r>
          </a:p>
          <a:p>
            <a:r>
              <a:rPr dirty="0" lang="en-US" sz="1400">
                <a:solidFill>
                  <a:srgbClr val="002060"/>
                </a:solidFill>
              </a:rPr>
              <a:t>Services</a:t>
            </a:r>
          </a:p>
          <a:p>
            <a:r>
              <a:rPr dirty="0" lang="en-US" sz="1400">
                <a:solidFill>
                  <a:srgbClr val="002060"/>
                </a:solidFill>
              </a:rPr>
              <a:t>Geo-politics</a:t>
            </a:r>
          </a:p>
          <a:p>
            <a:endParaRPr dirty="0" lang="en-US" sz="1400">
              <a:solidFill>
                <a:srgbClr val="0070C0"/>
              </a:solidFill>
            </a:endParaRPr>
          </a:p>
        </p:txBody>
      </p:sp>
      <p:sp>
        <p:nvSpPr>
          <p:cNvPr id="7" name="TextBox 6">
            <a:extLst>
              <a:ext uri="{FF2B5EF4-FFF2-40B4-BE49-F238E27FC236}">
                <a16:creationId xmlns:a16="http://schemas.microsoft.com/office/drawing/2014/main" id="{057AE488-8EBB-5348-A114-CDD8A07ABE85}"/>
              </a:ext>
            </a:extLst>
          </p:cNvPr>
          <p:cNvSpPr txBox="1"/>
          <p:nvPr/>
        </p:nvSpPr>
        <p:spPr>
          <a:xfrm>
            <a:off x="8789394" y="2928521"/>
            <a:ext cx="2488298" cy="2369880"/>
          </a:xfrm>
          <a:prstGeom prst="rect">
            <a:avLst/>
          </a:prstGeom>
          <a:noFill/>
        </p:spPr>
        <p:txBody>
          <a:bodyPr rtlCol="0" wrap="square">
            <a:spAutoFit/>
          </a:bodyPr>
          <a:lstStyle/>
          <a:p>
            <a:r>
              <a:rPr b="1" dirty="0" lang="en-US">
                <a:solidFill>
                  <a:srgbClr val="0070C0"/>
                </a:solidFill>
              </a:rPr>
              <a:t>Research and Services</a:t>
            </a:r>
          </a:p>
          <a:p>
            <a:endParaRPr dirty="0" lang="en-US">
              <a:solidFill>
                <a:schemeClr val="tx2"/>
              </a:solidFill>
            </a:endParaRPr>
          </a:p>
          <a:p>
            <a:r>
              <a:rPr dirty="0" lang="en-US" sz="1400">
                <a:solidFill>
                  <a:srgbClr val="002060"/>
                </a:solidFill>
              </a:rPr>
              <a:t>Complex </a:t>
            </a:r>
            <a:br>
              <a:rPr dirty="0" lang="en-US" sz="1400">
                <a:solidFill>
                  <a:srgbClr val="002060"/>
                </a:solidFill>
              </a:rPr>
            </a:br>
            <a:r>
              <a:rPr dirty="0" lang="en-US" sz="1400">
                <a:solidFill>
                  <a:srgbClr val="002060"/>
                </a:solidFill>
              </a:rPr>
              <a:t>Structural competence</a:t>
            </a:r>
          </a:p>
          <a:p>
            <a:r>
              <a:rPr dirty="0" lang="en-US" sz="1400">
                <a:solidFill>
                  <a:srgbClr val="002060"/>
                </a:solidFill>
              </a:rPr>
              <a:t>Coercion </a:t>
            </a:r>
          </a:p>
          <a:p>
            <a:r>
              <a:rPr dirty="0" lang="en-US" sz="1400">
                <a:solidFill>
                  <a:srgbClr val="002060"/>
                </a:solidFill>
              </a:rPr>
              <a:t>MHA</a:t>
            </a:r>
          </a:p>
          <a:p>
            <a:endParaRPr dirty="0" lang="en-US" sz="1400">
              <a:solidFill>
                <a:srgbClr val="002060"/>
              </a:solidFill>
            </a:endParaRPr>
          </a:p>
          <a:p>
            <a:r>
              <a:rPr dirty="0" err="1" lang="en-US" sz="1400">
                <a:solidFill>
                  <a:srgbClr val="002060"/>
                </a:solidFill>
              </a:rPr>
              <a:t>Criminalisation</a:t>
            </a:r>
            <a:r>
              <a:rPr dirty="0" lang="en-US" sz="1400">
                <a:solidFill>
                  <a:srgbClr val="002060"/>
                </a:solidFill>
              </a:rPr>
              <a:t> Exclusion</a:t>
            </a:r>
          </a:p>
          <a:p>
            <a:r>
              <a:rPr dirty="0" lang="en-US" sz="1400">
                <a:solidFill>
                  <a:srgbClr val="002060"/>
                </a:solidFill>
              </a:rPr>
              <a:t>Destructive</a:t>
            </a:r>
          </a:p>
          <a:p>
            <a:r>
              <a:rPr dirty="0" lang="en-US" sz="1400">
                <a:solidFill>
                  <a:srgbClr val="002060"/>
                </a:solidFill>
              </a:rPr>
              <a:t>Epistemic injustice</a:t>
            </a:r>
          </a:p>
        </p:txBody>
      </p:sp>
      <p:sp>
        <p:nvSpPr>
          <p:cNvPr id="5" name="TextBox 4">
            <a:extLst>
              <a:ext uri="{FF2B5EF4-FFF2-40B4-BE49-F238E27FC236}">
                <a16:creationId xmlns:a16="http://schemas.microsoft.com/office/drawing/2014/main" id="{1634B7BC-11B4-EA42-94D4-91C541F2A82F}"/>
              </a:ext>
            </a:extLst>
          </p:cNvPr>
          <p:cNvSpPr txBox="1"/>
          <p:nvPr/>
        </p:nvSpPr>
        <p:spPr>
          <a:xfrm>
            <a:off x="790977" y="4026901"/>
            <a:ext cx="4976598" cy="2585323"/>
          </a:xfrm>
          <a:prstGeom prst="rect">
            <a:avLst/>
          </a:prstGeom>
          <a:noFill/>
        </p:spPr>
        <p:txBody>
          <a:bodyPr rtlCol="0" wrap="square">
            <a:spAutoFit/>
          </a:bodyPr>
          <a:lstStyle/>
          <a:p>
            <a:r>
              <a:rPr b="1" dirty="0" lang="en-US">
                <a:solidFill>
                  <a:srgbClr val="0025C0"/>
                </a:solidFill>
              </a:rPr>
              <a:t>Assessment</a:t>
            </a:r>
            <a:endParaRPr b="1" dirty="0" lang="en-US" sz="1400">
              <a:solidFill>
                <a:srgbClr val="0025C0"/>
              </a:solidFill>
            </a:endParaRPr>
          </a:p>
          <a:p>
            <a:r>
              <a:rPr dirty="0" lang="en-US" sz="1400">
                <a:solidFill>
                  <a:srgbClr val="002060"/>
                </a:solidFill>
              </a:rPr>
              <a:t>Identity, EM</a:t>
            </a:r>
          </a:p>
          <a:p>
            <a:r>
              <a:rPr dirty="0" lang="en-US" sz="1400">
                <a:solidFill>
                  <a:srgbClr val="002060"/>
                </a:solidFill>
              </a:rPr>
              <a:t>Trust</a:t>
            </a:r>
          </a:p>
          <a:p>
            <a:r>
              <a:rPr dirty="0" lang="en-US" sz="1400">
                <a:solidFill>
                  <a:srgbClr val="002060"/>
                </a:solidFill>
              </a:rPr>
              <a:t>Health literacy</a:t>
            </a:r>
            <a:endParaRPr dirty="0" lang="en-US" sz="1400"/>
          </a:p>
          <a:p>
            <a:r>
              <a:rPr dirty="0" lang="en-US" sz="1400">
                <a:solidFill>
                  <a:srgbClr val="002060"/>
                </a:solidFill>
              </a:rPr>
              <a:t>Historical, Life course, Complex</a:t>
            </a:r>
          </a:p>
          <a:p>
            <a:r>
              <a:rPr dirty="0" lang="en-US" sz="1400">
                <a:solidFill>
                  <a:srgbClr val="002060"/>
                </a:solidFill>
              </a:rPr>
              <a:t>Attachment, Dynamic</a:t>
            </a:r>
          </a:p>
          <a:p>
            <a:r>
              <a:rPr dirty="0" lang="en-US" sz="1400">
                <a:solidFill>
                  <a:srgbClr val="002060"/>
                </a:solidFill>
              </a:rPr>
              <a:t>Co-morbidities</a:t>
            </a:r>
            <a:br>
              <a:rPr dirty="0" lang="en-US" sz="1400">
                <a:solidFill>
                  <a:srgbClr val="002060"/>
                </a:solidFill>
              </a:rPr>
            </a:br>
            <a:r>
              <a:rPr dirty="0" lang="en-US" sz="1400">
                <a:solidFill>
                  <a:srgbClr val="002060"/>
                </a:solidFill>
              </a:rPr>
              <a:t>Social position, poverty</a:t>
            </a:r>
          </a:p>
          <a:p>
            <a:r>
              <a:rPr dirty="0" lang="en-US" sz="1400">
                <a:solidFill>
                  <a:srgbClr val="002060"/>
                </a:solidFill>
              </a:rPr>
              <a:t>Gender, race, intersections</a:t>
            </a:r>
          </a:p>
          <a:p>
            <a:r>
              <a:rPr dirty="0" lang="en-US" sz="1400">
                <a:solidFill>
                  <a:srgbClr val="002060"/>
                </a:solidFill>
              </a:rPr>
              <a:t>Research and Political Framing of Mental Illness and inequalities </a:t>
            </a:r>
          </a:p>
          <a:p>
            <a:endParaRPr dirty="0" lang="en-US"/>
          </a:p>
        </p:txBody>
      </p:sp>
      <p:pic>
        <p:nvPicPr>
          <p:cNvPr descr="The words Co-Pact in green and white with a hand shake between them" id="8" name="Picture 8">
            <a:extLst>
              <a:ext uri="{FF2B5EF4-FFF2-40B4-BE49-F238E27FC236}">
                <a16:creationId xmlns:a16="http://schemas.microsoft.com/office/drawing/2014/main" id="{540E7534-A265-554C-B2C7-12C7262AE765}"/>
              </a:ext>
            </a:extLst>
          </p:cNvPr>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96731" y="3953056"/>
            <a:ext cx="827370" cy="4327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AD5F7ACA-8E62-6442-9F8F-3E7427DC4D66}"/>
              </a:ext>
            </a:extLst>
          </p:cNvPr>
          <p:cNvPicPr>
            <a:picLocks noChangeAspect="1"/>
          </p:cNvPicPr>
          <p:nvPr/>
        </p:nvPicPr>
        <p:blipFill rotWithShape="1">
          <a:blip r:embed="rId4">
            <a:extLst>
              <a:ext uri="{28A0092B-C50C-407E-A947-70E740481C1C}">
                <a14:useLocalDpi xmlns:a14="http://schemas.microsoft.com/office/drawing/2010/main" val="0"/>
              </a:ext>
            </a:extLst>
          </a:blip>
          <a:srcRect b="134" l="116" r="16" t="161"/>
          <a:stretch/>
        </p:blipFill>
        <p:spPr bwMode="auto">
          <a:xfrm>
            <a:off x="3279276" y="2386754"/>
            <a:ext cx="439387" cy="284000"/>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3E61E8BE-DDB1-3059-1FA3-5EE4C6BC419B}"/>
              </a:ext>
            </a:extLst>
          </p:cNvPr>
          <p:cNvSpPr txBox="1"/>
          <p:nvPr/>
        </p:nvSpPr>
        <p:spPr>
          <a:xfrm>
            <a:off x="5767575" y="5915295"/>
            <a:ext cx="5633448" cy="830997"/>
          </a:xfrm>
          <a:prstGeom prst="rect">
            <a:avLst/>
          </a:prstGeom>
          <a:noFill/>
        </p:spPr>
        <p:txBody>
          <a:bodyPr rtlCol="0" wrap="square">
            <a:spAutoFit/>
          </a:bodyPr>
          <a:lstStyle/>
          <a:p>
            <a:r>
              <a:rPr dirty="0" lang="en-US" sz="2400"/>
              <a:t>Eco-social, cultural, </a:t>
            </a:r>
            <a:r>
              <a:rPr dirty="0" err="1" lang="en-US" sz="2400"/>
              <a:t>syndemic</a:t>
            </a:r>
            <a:r>
              <a:rPr dirty="0" lang="en-US" sz="2400"/>
              <a:t> frameworks</a:t>
            </a:r>
          </a:p>
          <a:p>
            <a:r>
              <a:rPr dirty="0" lang="en-US" sz="2400"/>
              <a:t>Health Inequalities  </a:t>
            </a:r>
          </a:p>
        </p:txBody>
      </p:sp>
    </p:spTree>
    <p:extLst>
      <p:ext uri="{BB962C8B-B14F-4D97-AF65-F5344CB8AC3E}">
        <p14:creationId xmlns:p14="http://schemas.microsoft.com/office/powerpoint/2010/main" val="146080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799C9F-4024-3049-B54E-F9726F8894A4}"/>
              </a:ext>
            </a:extLst>
          </p:cNvPr>
          <p:cNvSpPr>
            <a:spLocks noGrp="1"/>
          </p:cNvSpPr>
          <p:nvPr>
            <p:ph type="dt" sz="half" idx="10"/>
          </p:nvPr>
        </p:nvSpPr>
        <p:spPr/>
        <p:txBody>
          <a:bodyPr/>
          <a:lstStyle/>
          <a:p>
            <a:fld id="{94036454-5312-1046-8F9C-406E223155F5}" type="datetime1">
              <a:rPr lang="en-GB" smtClean="0"/>
              <a:t>03/10/2024</a:t>
            </a:fld>
            <a:endParaRPr lang="en-US" dirty="0"/>
          </a:p>
        </p:txBody>
      </p:sp>
      <p:sp>
        <p:nvSpPr>
          <p:cNvPr id="3" name="Footer Placeholder 2">
            <a:extLst>
              <a:ext uri="{FF2B5EF4-FFF2-40B4-BE49-F238E27FC236}">
                <a16:creationId xmlns:a16="http://schemas.microsoft.com/office/drawing/2014/main" id="{609AA73C-9102-A04F-BB82-49C08515FC5F}"/>
              </a:ext>
            </a:extLst>
          </p:cNvPr>
          <p:cNvSpPr>
            <a:spLocks noGrp="1"/>
          </p:cNvSpPr>
          <p:nvPr>
            <p:ph type="ftr" sz="quarter" idx="11"/>
          </p:nvPr>
        </p:nvSpPr>
        <p:spPr/>
        <p:txBody>
          <a:bodyPr/>
          <a:lstStyle/>
          <a:p>
            <a:r>
              <a:rPr lang="en-US"/>
              <a:t>BioAirNet template</a:t>
            </a:r>
            <a:endParaRPr lang="en-US" dirty="0"/>
          </a:p>
        </p:txBody>
      </p:sp>
      <p:sp>
        <p:nvSpPr>
          <p:cNvPr id="4" name="Picture Placeholder 3">
            <a:extLst>
              <a:ext uri="{FF2B5EF4-FFF2-40B4-BE49-F238E27FC236}">
                <a16:creationId xmlns:a16="http://schemas.microsoft.com/office/drawing/2014/main" id="{D118211F-E846-9A41-A128-299821DBFDEE}"/>
              </a:ext>
            </a:extLst>
          </p:cNvPr>
          <p:cNvSpPr>
            <a:spLocks noGrp="1"/>
          </p:cNvSpPr>
          <p:nvPr>
            <p:ph type="pic" idx="1"/>
          </p:nvPr>
        </p:nvSpPr>
        <p:spPr/>
      </p:sp>
      <p:pic>
        <p:nvPicPr>
          <p:cNvPr id="7" name="Picture 6">
            <a:extLst>
              <a:ext uri="{FF2B5EF4-FFF2-40B4-BE49-F238E27FC236}">
                <a16:creationId xmlns:a16="http://schemas.microsoft.com/office/drawing/2014/main" id="{1A989150-BD97-B4D9-B6B9-55D2B3A80688}"/>
              </a:ext>
            </a:extLst>
          </p:cNvPr>
          <p:cNvPicPr>
            <a:picLocks noChangeAspect="1"/>
          </p:cNvPicPr>
          <p:nvPr/>
        </p:nvPicPr>
        <p:blipFill>
          <a:blip r:embed="rId2"/>
          <a:stretch>
            <a:fillRect/>
          </a:stretch>
        </p:blipFill>
        <p:spPr>
          <a:xfrm>
            <a:off x="0" y="1162050"/>
            <a:ext cx="5214257" cy="5415596"/>
          </a:xfrm>
          <a:prstGeom prst="rect">
            <a:avLst/>
          </a:prstGeom>
        </p:spPr>
      </p:pic>
      <p:pic>
        <p:nvPicPr>
          <p:cNvPr id="8" name="Picture 7">
            <a:extLst>
              <a:ext uri="{FF2B5EF4-FFF2-40B4-BE49-F238E27FC236}">
                <a16:creationId xmlns:a16="http://schemas.microsoft.com/office/drawing/2014/main" id="{60DA61C9-6F63-5C9A-C348-08DCC15837DA}"/>
              </a:ext>
            </a:extLst>
          </p:cNvPr>
          <p:cNvPicPr>
            <a:picLocks noChangeAspect="1"/>
          </p:cNvPicPr>
          <p:nvPr/>
        </p:nvPicPr>
        <p:blipFill>
          <a:blip r:embed="rId3"/>
          <a:stretch>
            <a:fillRect/>
          </a:stretch>
        </p:blipFill>
        <p:spPr>
          <a:xfrm>
            <a:off x="5214256" y="1162050"/>
            <a:ext cx="4974771" cy="5415597"/>
          </a:xfrm>
          <a:prstGeom prst="rect">
            <a:avLst/>
          </a:prstGeom>
        </p:spPr>
      </p:pic>
    </p:spTree>
    <p:extLst>
      <p:ext uri="{BB962C8B-B14F-4D97-AF65-F5344CB8AC3E}">
        <p14:creationId xmlns:p14="http://schemas.microsoft.com/office/powerpoint/2010/main" val="925898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757359" y="1725561"/>
            <a:ext cx="10520241" cy="4793225"/>
          </a:xfrm>
        </p:spPr>
        <p:txBody>
          <a:bodyPr>
            <a:normAutofit fontScale="92500" lnSpcReduction="20000"/>
          </a:bodyPr>
          <a:lstStyle/>
          <a:p>
            <a:pPr>
              <a:lnSpc>
                <a:spcPct val="150000"/>
              </a:lnSpc>
            </a:pPr>
            <a:r>
              <a:rPr lang="en-US" sz="2000" dirty="0">
                <a:solidFill>
                  <a:schemeClr val="tx1"/>
                </a:solidFill>
              </a:rPr>
              <a:t>Exposome: air quality, geographical and built environment, social variables such as housing, adversity, stigma, discrimination, crime, violence, poverty, access to education and employment, access to green-blue-brown space, noise, building design and sick buildings. </a:t>
            </a:r>
          </a:p>
          <a:p>
            <a:pPr>
              <a:lnSpc>
                <a:spcPct val="150000"/>
              </a:lnSpc>
            </a:pPr>
            <a:r>
              <a:rPr lang="en-US" sz="2000" dirty="0">
                <a:solidFill>
                  <a:schemeClr val="tx1"/>
                </a:solidFill>
              </a:rPr>
              <a:t>Personal demographic, biological, and social variables</a:t>
            </a:r>
          </a:p>
          <a:p>
            <a:pPr lvl="1">
              <a:lnSpc>
                <a:spcPct val="150000"/>
              </a:lnSpc>
            </a:pPr>
            <a:r>
              <a:rPr lang="en-US" sz="1600" dirty="0">
                <a:solidFill>
                  <a:schemeClr val="tx1"/>
                </a:solidFill>
              </a:rPr>
              <a:t>immune function and epigenetic and genetic risks of mental illness</a:t>
            </a:r>
          </a:p>
          <a:p>
            <a:pPr>
              <a:lnSpc>
                <a:spcPct val="150000"/>
              </a:lnSpc>
            </a:pPr>
            <a:r>
              <a:rPr lang="en-US" sz="2000" dirty="0">
                <a:solidFill>
                  <a:schemeClr val="tx1"/>
                </a:solidFill>
              </a:rPr>
              <a:t>Proximal exposome: housing, damp, fungi/mold, cockroaches, control over immediate environment </a:t>
            </a:r>
          </a:p>
          <a:p>
            <a:pPr>
              <a:lnSpc>
                <a:spcPct val="150000"/>
              </a:lnSpc>
            </a:pPr>
            <a:r>
              <a:rPr lang="en-US" sz="2000" dirty="0">
                <a:solidFill>
                  <a:schemeClr val="tx1"/>
                </a:solidFill>
              </a:rPr>
              <a:t>Poor physical health = poor mental health </a:t>
            </a:r>
          </a:p>
          <a:p>
            <a:pPr lvl="1">
              <a:lnSpc>
                <a:spcPct val="150000"/>
              </a:lnSpc>
            </a:pPr>
            <a:r>
              <a:rPr lang="en-US" sz="1600" dirty="0">
                <a:solidFill>
                  <a:schemeClr val="tx1"/>
                </a:solidFill>
              </a:rPr>
              <a:t>Risk factors for onset</a:t>
            </a:r>
          </a:p>
          <a:p>
            <a:pPr lvl="1">
              <a:lnSpc>
                <a:spcPct val="150000"/>
              </a:lnSpc>
            </a:pPr>
            <a:r>
              <a:rPr lang="en-US" sz="1600" dirty="0">
                <a:solidFill>
                  <a:schemeClr val="tx1"/>
                </a:solidFill>
              </a:rPr>
              <a:t>Interactions over time including quality of life and mortality </a:t>
            </a:r>
          </a:p>
          <a:p>
            <a:pPr lvl="1">
              <a:lnSpc>
                <a:spcPct val="150000"/>
              </a:lnSpc>
            </a:pPr>
            <a:r>
              <a:rPr lang="en-US" sz="1600" dirty="0">
                <a:solidFill>
                  <a:schemeClr val="tx1"/>
                </a:solidFill>
              </a:rPr>
              <a:t>Self-care, exercise/activity, health risk </a:t>
            </a:r>
            <a:r>
              <a:rPr lang="en-US" sz="1600" dirty="0" err="1">
                <a:solidFill>
                  <a:schemeClr val="tx1"/>
                </a:solidFill>
              </a:rPr>
              <a:t>behaviours</a:t>
            </a:r>
            <a:endParaRPr lang="en-US" sz="1600" dirty="0">
              <a:solidFill>
                <a:schemeClr val="tx1"/>
              </a:solidFill>
            </a:endParaRP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983912"/>
            <a:ext cx="9507870" cy="619262"/>
          </a:xfrm>
        </p:spPr>
        <p:txBody>
          <a:bodyPr>
            <a:noAutofit/>
          </a:bodyPr>
          <a:lstStyle/>
          <a:p>
            <a:r>
              <a:rPr lang="en-US" sz="4400" dirty="0">
                <a:solidFill>
                  <a:schemeClr val="tx1"/>
                </a:solidFill>
              </a:rPr>
              <a:t>Exposome and poor mental health</a:t>
            </a:r>
            <a:endParaRPr lang="en-GB" sz="4400" dirty="0">
              <a:solidFill>
                <a:schemeClr val="tx1"/>
              </a:solidFill>
            </a:endParaRPr>
          </a:p>
        </p:txBody>
      </p:sp>
    </p:spTree>
    <p:extLst>
      <p:ext uri="{BB962C8B-B14F-4D97-AF65-F5344CB8AC3E}">
        <p14:creationId xmlns:p14="http://schemas.microsoft.com/office/powerpoint/2010/main" val="167766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920645" y="1842248"/>
            <a:ext cx="10139241" cy="4731668"/>
          </a:xfrm>
        </p:spPr>
        <p:txBody>
          <a:bodyPr>
            <a:noAutofit/>
          </a:bodyPr>
          <a:lstStyle/>
          <a:p>
            <a:pPr marL="0" marR="0" lvl="0" indent="-228600" fontAlgn="base">
              <a:lnSpc>
                <a:spcPct val="160000"/>
              </a:lnSpc>
              <a:spcBef>
                <a:spcPct val="0"/>
              </a:spcBef>
              <a:spcAft>
                <a:spcPts val="600"/>
              </a:spcAft>
              <a:buClrTx/>
              <a:buSzTx/>
              <a:buFont typeface="Arial" panose="020B0604020202020204" pitchFamily="34" charset="0"/>
              <a:buChar char="•"/>
              <a:tabLst/>
            </a:pPr>
            <a:r>
              <a:rPr kumimoji="0" lang="en-US" altLang="en-US" sz="1800" b="0" i="0" u="none" strike="noStrike" cap="none" normalizeH="0" baseline="0" dirty="0">
                <a:ln>
                  <a:noFill/>
                </a:ln>
                <a:effectLst/>
              </a:rPr>
              <a:t>Depression includes pessimism, poor self-care, a lack of motivation, compounds adverse effects of poverty by reducing social support and risking unemployment.</a:t>
            </a:r>
          </a:p>
          <a:p>
            <a:pPr marL="0" marR="0" lvl="0" indent="-228600" fontAlgn="base">
              <a:lnSpc>
                <a:spcPct val="160000"/>
              </a:lnSpc>
              <a:spcBef>
                <a:spcPct val="0"/>
              </a:spcBef>
              <a:spcAft>
                <a:spcPts val="600"/>
              </a:spcAft>
              <a:buClrTx/>
              <a:buSzTx/>
              <a:buFont typeface="Arial" panose="020B0604020202020204" pitchFamily="34" charset="0"/>
              <a:buChar char="•"/>
              <a:tabLst/>
            </a:pPr>
            <a:r>
              <a:rPr kumimoji="0" lang="en-US" altLang="en-US" sz="1800" b="0" i="0" u="none" strike="noStrike" cap="none" normalizeH="0" baseline="0" dirty="0">
                <a:ln>
                  <a:noFill/>
                </a:ln>
                <a:effectLst/>
              </a:rPr>
              <a:t>Poverty/food scarcity impact on cognitive decisions,</a:t>
            </a:r>
            <a:r>
              <a:rPr kumimoji="0" lang="en-US" altLang="en-US" sz="1800" b="0" i="0" u="none" strike="noStrike" cap="none" normalizeH="0" baseline="30000" dirty="0">
                <a:ln>
                  <a:noFill/>
                </a:ln>
                <a:effectLst/>
              </a:rPr>
              <a:t>36</a:t>
            </a:r>
            <a:r>
              <a:rPr kumimoji="0" lang="en-US" altLang="en-US" sz="1800" b="0" i="0" u="none" strike="noStrike" cap="none" normalizeH="0" baseline="0" dirty="0">
                <a:ln>
                  <a:noFill/>
                </a:ln>
                <a:effectLst/>
              </a:rPr>
              <a:t> making brain vulnerable to poor air quality. </a:t>
            </a:r>
          </a:p>
          <a:p>
            <a:pPr marL="0" marR="0" lvl="0" indent="-228600" fontAlgn="base">
              <a:lnSpc>
                <a:spcPct val="160000"/>
              </a:lnSpc>
              <a:spcBef>
                <a:spcPct val="0"/>
              </a:spcBef>
              <a:spcAft>
                <a:spcPts val="600"/>
              </a:spcAft>
              <a:buClrTx/>
              <a:buSzTx/>
              <a:buFont typeface="Arial" panose="020B0604020202020204" pitchFamily="34" charset="0"/>
              <a:buChar char="•"/>
              <a:tabLst/>
            </a:pPr>
            <a:r>
              <a:rPr kumimoji="0" lang="en-US" altLang="en-US" sz="1800" b="0" i="0" u="none" strike="noStrike" cap="none" normalizeH="0" baseline="0" dirty="0">
                <a:ln>
                  <a:noFill/>
                </a:ln>
                <a:effectLst/>
              </a:rPr>
              <a:t>Poor housing/fungal exposure: direct and indirect effects (through respiratory issues).</a:t>
            </a:r>
            <a:r>
              <a:rPr kumimoji="0" lang="en-US" altLang="en-US" sz="1800" b="0" i="0" u="none" strike="noStrike" cap="none" normalizeH="0" baseline="30000" dirty="0">
                <a:ln>
                  <a:noFill/>
                </a:ln>
                <a:effectLst/>
              </a:rPr>
              <a:t>19 37</a:t>
            </a:r>
            <a:endParaRPr kumimoji="0" lang="en-US" altLang="en-US" sz="1800" b="0" i="0" u="none" strike="noStrike" cap="none" normalizeH="0" baseline="0" dirty="0">
              <a:ln>
                <a:noFill/>
              </a:ln>
              <a:effectLst/>
            </a:endParaRPr>
          </a:p>
          <a:p>
            <a:pPr marL="0" marR="0" lvl="0" indent="-228600" fontAlgn="base">
              <a:lnSpc>
                <a:spcPct val="160000"/>
              </a:lnSpc>
              <a:spcBef>
                <a:spcPct val="0"/>
              </a:spcBef>
              <a:spcAft>
                <a:spcPts val="600"/>
              </a:spcAft>
              <a:buClrTx/>
              <a:buSzTx/>
              <a:buFont typeface="Arial" panose="020B0604020202020204" pitchFamily="34" charset="0"/>
              <a:buChar char="•"/>
              <a:tabLst/>
            </a:pPr>
            <a:r>
              <a:rPr kumimoji="0" lang="en-US" altLang="en-US" sz="1800" b="0" i="0" u="none" strike="noStrike" cap="none" normalizeH="0" baseline="0" dirty="0">
                <a:ln>
                  <a:noFill/>
                </a:ln>
                <a:effectLst/>
              </a:rPr>
              <a:t>SMI: poor outcomes if impaired lung function and/or respiratory disease, and high levels of air pollution.</a:t>
            </a:r>
            <a:r>
              <a:rPr kumimoji="0" lang="en-US" altLang="en-US" sz="1800" b="0" i="0" u="none" strike="noStrike" cap="none" normalizeH="0" baseline="30000" dirty="0">
                <a:ln>
                  <a:noFill/>
                </a:ln>
                <a:effectLst/>
              </a:rPr>
              <a:t>38</a:t>
            </a:r>
            <a:r>
              <a:rPr kumimoji="0" lang="en-US" altLang="en-US" sz="1800" b="0" i="0" u="none" strike="noStrike" cap="none" normalizeH="0" baseline="0" dirty="0">
                <a:ln>
                  <a:noFill/>
                </a:ln>
                <a:effectLst/>
              </a:rPr>
              <a:t> </a:t>
            </a:r>
            <a:r>
              <a:rPr kumimoji="0" lang="en-US" altLang="en-US" sz="1800" b="0" i="0" u="none" strike="noStrike" cap="none" normalizeH="0" baseline="30000" dirty="0">
                <a:ln>
                  <a:noFill/>
                </a:ln>
                <a:effectLst/>
              </a:rPr>
              <a:t>39 40</a:t>
            </a:r>
            <a:endParaRPr lang="en-US" altLang="en-US" sz="1800" dirty="0"/>
          </a:p>
          <a:p>
            <a:pPr marL="0" fontAlgn="base">
              <a:lnSpc>
                <a:spcPct val="160000"/>
              </a:lnSpc>
              <a:spcBef>
                <a:spcPct val="0"/>
              </a:spcBef>
              <a:spcAft>
                <a:spcPts val="600"/>
              </a:spcAft>
            </a:pPr>
            <a:r>
              <a:rPr kumimoji="0" lang="en-US" altLang="en-US" sz="1800" b="0" i="0" u="none" strike="noStrike" cap="none" normalizeH="0" baseline="0" dirty="0">
                <a:ln>
                  <a:noFill/>
                </a:ln>
                <a:effectLst/>
              </a:rPr>
              <a:t>Adversity and poverty can produce inflammation in mothers, the </a:t>
            </a:r>
            <a:r>
              <a:rPr kumimoji="0" lang="en-US" altLang="en-US" sz="1800" b="0" i="0" u="none" strike="noStrike" cap="none" normalizeH="0" baseline="0" dirty="0" err="1">
                <a:ln>
                  <a:noFill/>
                </a:ln>
                <a:effectLst/>
              </a:rPr>
              <a:t>foetus</a:t>
            </a:r>
            <a:r>
              <a:rPr kumimoji="0" lang="en-US" altLang="en-US" sz="1800" b="0" i="0" u="none" strike="noStrike" cap="none" normalizeH="0" baseline="0" dirty="0">
                <a:ln>
                  <a:noFill/>
                </a:ln>
                <a:effectLst/>
              </a:rPr>
              <a:t> in utero, young children and young adults, as well throughout the life course.</a:t>
            </a:r>
            <a:r>
              <a:rPr kumimoji="0" lang="en-US" altLang="en-US" sz="1800" b="0" i="0" u="none" strike="noStrike" cap="none" normalizeH="0" baseline="30000" dirty="0">
                <a:ln>
                  <a:noFill/>
                </a:ln>
                <a:effectLst/>
              </a:rPr>
              <a:t>43</a:t>
            </a:r>
            <a:r>
              <a:rPr kumimoji="0" lang="en-US" altLang="en-US" sz="1800" b="0" i="0" u="none" strike="noStrike" cap="none" normalizeH="0" baseline="0" dirty="0">
                <a:ln>
                  <a:noFill/>
                </a:ln>
                <a:effectLst/>
              </a:rPr>
              <a:t> </a:t>
            </a:r>
          </a:p>
          <a:p>
            <a:pPr marL="0" fontAlgn="base">
              <a:lnSpc>
                <a:spcPct val="160000"/>
              </a:lnSpc>
              <a:spcBef>
                <a:spcPct val="0"/>
              </a:spcBef>
              <a:spcAft>
                <a:spcPts val="600"/>
              </a:spcAft>
            </a:pPr>
            <a:r>
              <a:rPr kumimoji="0" lang="en-US" altLang="en-US" sz="1800" b="0" i="0" u="none" strike="noStrike" cap="none" normalizeH="0" baseline="0" dirty="0">
                <a:ln>
                  <a:noFill/>
                </a:ln>
                <a:effectLst/>
              </a:rPr>
              <a:t>Amongst deprived inner-city areas, health risk </a:t>
            </a:r>
            <a:r>
              <a:rPr kumimoji="0" lang="en-US" altLang="en-US" sz="1800" b="0" i="0" u="none" strike="noStrike" cap="none" normalizeH="0" baseline="0" dirty="0" err="1">
                <a:ln>
                  <a:noFill/>
                </a:ln>
                <a:effectLst/>
              </a:rPr>
              <a:t>behaviours</a:t>
            </a:r>
            <a:r>
              <a:rPr kumimoji="0" lang="en-US" altLang="en-US" sz="1800" b="0" i="0" u="none" strike="noStrike" cap="none" normalizeH="0" baseline="0" dirty="0">
                <a:ln>
                  <a:noFill/>
                </a:ln>
                <a:effectLst/>
              </a:rPr>
              <a:t> are more common</a:t>
            </a: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46473" y="1065917"/>
            <a:ext cx="8876027" cy="619262"/>
          </a:xfrm>
        </p:spPr>
        <p:txBody>
          <a:bodyPr>
            <a:noAutofit/>
          </a:bodyPr>
          <a:lstStyle/>
          <a:p>
            <a:r>
              <a:rPr lang="en-US" altLang="en-US" sz="4400" b="1" dirty="0">
                <a:solidFill>
                  <a:schemeClr val="tx1"/>
                </a:solidFill>
              </a:rPr>
              <a:t>Environment, Poverty, Inequality </a:t>
            </a:r>
            <a:br>
              <a:rPr lang="en-US" altLang="en-US" sz="4400" b="1" dirty="0">
                <a:solidFill>
                  <a:schemeClr val="tx1"/>
                </a:solidFill>
              </a:rPr>
            </a:br>
            <a:br>
              <a:rPr lang="en-US" altLang="en-US" sz="4400" dirty="0">
                <a:solidFill>
                  <a:schemeClr val="tx1"/>
                </a:solidFill>
              </a:rPr>
            </a:br>
            <a:endParaRPr lang="en-GB" sz="1200" dirty="0">
              <a:solidFill>
                <a:schemeClr val="tx1"/>
              </a:solidFill>
            </a:endParaRPr>
          </a:p>
        </p:txBody>
      </p:sp>
    </p:spTree>
    <p:extLst>
      <p:ext uri="{BB962C8B-B14F-4D97-AF65-F5344CB8AC3E}">
        <p14:creationId xmlns:p14="http://schemas.microsoft.com/office/powerpoint/2010/main" val="348872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6F6C6-BC45-8D24-5A5F-29B11A167A61}"/>
              </a:ext>
            </a:extLst>
          </p:cNvPr>
          <p:cNvSpPr>
            <a:spLocks noGrp="1"/>
          </p:cNvSpPr>
          <p:nvPr>
            <p:ph sz="quarter" idx="13"/>
          </p:nvPr>
        </p:nvSpPr>
        <p:spPr>
          <a:xfrm>
            <a:off x="955385" y="1846357"/>
            <a:ext cx="9416143" cy="4736338"/>
          </a:xfrm>
        </p:spPr>
        <p:txBody>
          <a:bodyPr>
            <a:normAutofit fontScale="85000" lnSpcReduction="10000"/>
          </a:bodyPr>
          <a:lstStyle/>
          <a:p>
            <a:pPr>
              <a:lnSpc>
                <a:spcPct val="150000"/>
              </a:lnSpc>
            </a:pPr>
            <a:r>
              <a:rPr lang="en-US" sz="2400" dirty="0">
                <a:solidFill>
                  <a:schemeClr val="tx1"/>
                </a:solidFill>
              </a:rPr>
              <a:t>Psychological and social adversity, lack of social support, drivers of health inequalities and histories of adversity (e.g. ACEs and poor adult MH)</a:t>
            </a:r>
          </a:p>
          <a:p>
            <a:pPr>
              <a:lnSpc>
                <a:spcPct val="150000"/>
              </a:lnSpc>
            </a:pPr>
            <a:r>
              <a:rPr lang="en-US" sz="2400" dirty="0">
                <a:solidFill>
                  <a:schemeClr val="tx1"/>
                </a:solidFill>
              </a:rPr>
              <a:t>Poor physical health associated with poor mental health and vice versa</a:t>
            </a:r>
          </a:p>
          <a:p>
            <a:pPr>
              <a:lnSpc>
                <a:spcPct val="150000"/>
              </a:lnSpc>
            </a:pPr>
            <a:r>
              <a:rPr lang="en-US" sz="2400" dirty="0">
                <a:solidFill>
                  <a:schemeClr val="tx1"/>
                </a:solidFill>
              </a:rPr>
              <a:t>Neurodevelopment (ND) impacted at critical periods (in utero, early childhood, adolescence)</a:t>
            </a:r>
          </a:p>
          <a:p>
            <a:pPr>
              <a:lnSpc>
                <a:spcPct val="150000"/>
              </a:lnSpc>
            </a:pPr>
            <a:r>
              <a:rPr lang="en-US" sz="2400" dirty="0">
                <a:solidFill>
                  <a:schemeClr val="tx1"/>
                </a:solidFill>
              </a:rPr>
              <a:t>Drivers of ND problems may also lead to neurodegenerative conditions. Children exposed to air pollution already showing hallmarks of degenerative conditions of old age. </a:t>
            </a:r>
          </a:p>
          <a:p>
            <a:pPr>
              <a:lnSpc>
                <a:spcPct val="150000"/>
              </a:lnSpc>
            </a:pPr>
            <a:r>
              <a:rPr lang="en-US" sz="2400" dirty="0">
                <a:solidFill>
                  <a:schemeClr val="tx1"/>
                </a:solidFill>
              </a:rPr>
              <a:t>Autism and ND disorders in those exposed to AP in pregnancy</a:t>
            </a:r>
            <a:endParaRPr lang="en-GB" sz="2400" dirty="0">
              <a:solidFill>
                <a:schemeClr val="tx1"/>
              </a:solidFill>
            </a:endParaRPr>
          </a:p>
        </p:txBody>
      </p:sp>
      <p:sp>
        <p:nvSpPr>
          <p:cNvPr id="6" name="Subtitle 5">
            <a:extLst>
              <a:ext uri="{FF2B5EF4-FFF2-40B4-BE49-F238E27FC236}">
                <a16:creationId xmlns:a16="http://schemas.microsoft.com/office/drawing/2014/main" id="{570F26E5-10DC-3905-89A9-88AA811EDEEE}"/>
              </a:ext>
            </a:extLst>
          </p:cNvPr>
          <p:cNvSpPr>
            <a:spLocks noGrp="1"/>
          </p:cNvSpPr>
          <p:nvPr>
            <p:ph type="subTitle" idx="1"/>
          </p:nvPr>
        </p:nvSpPr>
        <p:spPr>
          <a:xfrm>
            <a:off x="757359" y="1207431"/>
            <a:ext cx="8876027" cy="619262"/>
          </a:xfrm>
        </p:spPr>
        <p:txBody>
          <a:bodyPr>
            <a:noAutofit/>
          </a:bodyPr>
          <a:lstStyle/>
          <a:p>
            <a:r>
              <a:rPr lang="en-US" sz="4400" dirty="0">
                <a:solidFill>
                  <a:schemeClr val="tx1"/>
                </a:solidFill>
                <a:latin typeface="+mj-lt"/>
              </a:rPr>
              <a:t>Bio-social pathways</a:t>
            </a:r>
            <a:endParaRPr lang="en-GB" sz="4400" dirty="0">
              <a:solidFill>
                <a:schemeClr val="tx1"/>
              </a:solidFill>
              <a:latin typeface="+mj-lt"/>
            </a:endParaRPr>
          </a:p>
        </p:txBody>
      </p:sp>
    </p:spTree>
    <p:extLst>
      <p:ext uri="{BB962C8B-B14F-4D97-AF65-F5344CB8AC3E}">
        <p14:creationId xmlns:p14="http://schemas.microsoft.com/office/powerpoint/2010/main" val="3939027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tangle 92">
            <a:extLst>
              <a:ext uri="{FF2B5EF4-FFF2-40B4-BE49-F238E27FC236}">
                <a16:creationId xmlns:a16="http://schemas.microsoft.com/office/drawing/2014/main" id="{4558A77C-E649-879A-A0C6-2CAEBA322AD8}"/>
              </a:ext>
            </a:extLst>
          </p:cNvPr>
          <p:cNvSpPr/>
          <p:nvPr/>
        </p:nvSpPr>
        <p:spPr>
          <a:xfrm>
            <a:off x="7992770" y="413910"/>
            <a:ext cx="3455895" cy="456266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Rectangle 78">
            <a:extLst>
              <a:ext uri="{FF2B5EF4-FFF2-40B4-BE49-F238E27FC236}">
                <a16:creationId xmlns:a16="http://schemas.microsoft.com/office/drawing/2014/main" id="{BFEA4A24-19A5-00BD-A0CF-C3D216687F30}"/>
              </a:ext>
            </a:extLst>
          </p:cNvPr>
          <p:cNvSpPr/>
          <p:nvPr/>
        </p:nvSpPr>
        <p:spPr>
          <a:xfrm>
            <a:off x="5079186" y="413910"/>
            <a:ext cx="2797007" cy="4562669"/>
          </a:xfrm>
          <a:prstGeom prst="rect">
            <a:avLst/>
          </a:prstGeom>
          <a:solidFill>
            <a:srgbClr val="F6DDD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387638B7-BBB5-FEF2-8AAE-51E14F404E51}"/>
              </a:ext>
            </a:extLst>
          </p:cNvPr>
          <p:cNvSpPr/>
          <p:nvPr/>
        </p:nvSpPr>
        <p:spPr>
          <a:xfrm>
            <a:off x="2364899" y="413910"/>
            <a:ext cx="2597711" cy="45626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Rectangle 59">
            <a:extLst>
              <a:ext uri="{FF2B5EF4-FFF2-40B4-BE49-F238E27FC236}">
                <a16:creationId xmlns:a16="http://schemas.microsoft.com/office/drawing/2014/main" id="{F720E36C-BE0B-C6BA-2AC4-13ED46D10CFD}"/>
              </a:ext>
            </a:extLst>
          </p:cNvPr>
          <p:cNvSpPr/>
          <p:nvPr/>
        </p:nvSpPr>
        <p:spPr>
          <a:xfrm>
            <a:off x="311298" y="413910"/>
            <a:ext cx="1937025" cy="456266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66F6A214-0F71-375D-E879-7106D6C44910}"/>
              </a:ext>
            </a:extLst>
          </p:cNvPr>
          <p:cNvSpPr txBox="1"/>
          <p:nvPr/>
        </p:nvSpPr>
        <p:spPr>
          <a:xfrm>
            <a:off x="457200" y="718456"/>
            <a:ext cx="1698171"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GB" dirty="0"/>
              <a:t>Sources </a:t>
            </a:r>
          </a:p>
        </p:txBody>
      </p:sp>
      <p:sp>
        <p:nvSpPr>
          <p:cNvPr id="5" name="TextBox 4">
            <a:extLst>
              <a:ext uri="{FF2B5EF4-FFF2-40B4-BE49-F238E27FC236}">
                <a16:creationId xmlns:a16="http://schemas.microsoft.com/office/drawing/2014/main" id="{FE925771-9A91-F3BB-CA69-F162EA3807C8}"/>
              </a:ext>
            </a:extLst>
          </p:cNvPr>
          <p:cNvSpPr txBox="1"/>
          <p:nvPr/>
        </p:nvSpPr>
        <p:spPr>
          <a:xfrm>
            <a:off x="2481942" y="718456"/>
            <a:ext cx="2354924" cy="369332"/>
          </a:xfrm>
          <a:prstGeom prst="rect">
            <a:avLst/>
          </a:prstGeom>
          <a:solidFill>
            <a:schemeClr val="accent5"/>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Release mechanisms</a:t>
            </a:r>
          </a:p>
        </p:txBody>
      </p:sp>
      <p:sp>
        <p:nvSpPr>
          <p:cNvPr id="6" name="TextBox 5">
            <a:extLst>
              <a:ext uri="{FF2B5EF4-FFF2-40B4-BE49-F238E27FC236}">
                <a16:creationId xmlns:a16="http://schemas.microsoft.com/office/drawing/2014/main" id="{F1869D37-5E53-C6DF-B908-6AFB8A12C41B}"/>
              </a:ext>
            </a:extLst>
          </p:cNvPr>
          <p:cNvSpPr txBox="1"/>
          <p:nvPr/>
        </p:nvSpPr>
        <p:spPr>
          <a:xfrm>
            <a:off x="8148738" y="732906"/>
            <a:ext cx="3197290" cy="369332"/>
          </a:xfrm>
          <a:prstGeom prst="rect">
            <a:avLst/>
          </a:prstGeom>
          <a:solidFill>
            <a:schemeClr val="accent4">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Health risk</a:t>
            </a:r>
          </a:p>
        </p:txBody>
      </p:sp>
      <p:sp>
        <p:nvSpPr>
          <p:cNvPr id="8" name="TextBox 7">
            <a:extLst>
              <a:ext uri="{FF2B5EF4-FFF2-40B4-BE49-F238E27FC236}">
                <a16:creationId xmlns:a16="http://schemas.microsoft.com/office/drawing/2014/main" id="{F638402F-8874-FD45-C15C-9936E3746F1C}"/>
              </a:ext>
            </a:extLst>
          </p:cNvPr>
          <p:cNvSpPr txBox="1"/>
          <p:nvPr/>
        </p:nvSpPr>
        <p:spPr>
          <a:xfrm>
            <a:off x="5554938" y="4264381"/>
            <a:ext cx="2074508" cy="646331"/>
          </a:xfrm>
          <a:prstGeom prst="rect">
            <a:avLst/>
          </a:prstGeom>
          <a:noFill/>
        </p:spPr>
        <p:txBody>
          <a:bodyPr wrap="square" rtlCol="0">
            <a:spAutoFit/>
          </a:bodyPr>
          <a:lstStyle/>
          <a:p>
            <a:r>
              <a:rPr lang="en-GB" dirty="0"/>
              <a:t>Psychosocial vulnerabilities </a:t>
            </a:r>
          </a:p>
        </p:txBody>
      </p:sp>
      <p:sp>
        <p:nvSpPr>
          <p:cNvPr id="12" name="TextBox 11">
            <a:extLst>
              <a:ext uri="{FF2B5EF4-FFF2-40B4-BE49-F238E27FC236}">
                <a16:creationId xmlns:a16="http://schemas.microsoft.com/office/drawing/2014/main" id="{A310B24A-079A-7EB1-1D9F-1BF3894A6464}"/>
              </a:ext>
            </a:extLst>
          </p:cNvPr>
          <p:cNvSpPr txBox="1"/>
          <p:nvPr/>
        </p:nvSpPr>
        <p:spPr>
          <a:xfrm>
            <a:off x="5554937" y="1218098"/>
            <a:ext cx="2108437" cy="646331"/>
          </a:xfrm>
          <a:prstGeom prst="rect">
            <a:avLst/>
          </a:prstGeom>
          <a:noFill/>
        </p:spPr>
        <p:txBody>
          <a:bodyPr wrap="square" rtlCol="0">
            <a:spAutoFit/>
          </a:bodyPr>
          <a:lstStyle/>
          <a:p>
            <a:r>
              <a:rPr lang="en-GB" dirty="0"/>
              <a:t>Poor housing, poverty, deprivation</a:t>
            </a:r>
          </a:p>
        </p:txBody>
      </p:sp>
      <p:sp>
        <p:nvSpPr>
          <p:cNvPr id="13" name="TextBox 12">
            <a:extLst>
              <a:ext uri="{FF2B5EF4-FFF2-40B4-BE49-F238E27FC236}">
                <a16:creationId xmlns:a16="http://schemas.microsoft.com/office/drawing/2014/main" id="{6BC2DA8F-B0D8-F27D-53A9-513662060644}"/>
              </a:ext>
            </a:extLst>
          </p:cNvPr>
          <p:cNvSpPr txBox="1"/>
          <p:nvPr/>
        </p:nvSpPr>
        <p:spPr>
          <a:xfrm>
            <a:off x="5554937" y="1930296"/>
            <a:ext cx="1626637" cy="369332"/>
          </a:xfrm>
          <a:prstGeom prst="rect">
            <a:avLst/>
          </a:prstGeom>
          <a:noFill/>
        </p:spPr>
        <p:txBody>
          <a:bodyPr wrap="square" rtlCol="0">
            <a:spAutoFit/>
          </a:bodyPr>
          <a:lstStyle/>
          <a:p>
            <a:r>
              <a:rPr lang="en-GB" dirty="0"/>
              <a:t>Crowding</a:t>
            </a:r>
          </a:p>
        </p:txBody>
      </p:sp>
      <p:sp>
        <p:nvSpPr>
          <p:cNvPr id="14" name="TextBox 13">
            <a:extLst>
              <a:ext uri="{FF2B5EF4-FFF2-40B4-BE49-F238E27FC236}">
                <a16:creationId xmlns:a16="http://schemas.microsoft.com/office/drawing/2014/main" id="{A6FB2498-8C4B-2778-8047-A9E99B7F02E9}"/>
              </a:ext>
            </a:extLst>
          </p:cNvPr>
          <p:cNvSpPr txBox="1"/>
          <p:nvPr/>
        </p:nvSpPr>
        <p:spPr>
          <a:xfrm>
            <a:off x="5554937" y="2451785"/>
            <a:ext cx="2074508" cy="369332"/>
          </a:xfrm>
          <a:prstGeom prst="rect">
            <a:avLst/>
          </a:prstGeom>
          <a:noFill/>
        </p:spPr>
        <p:txBody>
          <a:bodyPr wrap="square" rtlCol="0">
            <a:spAutoFit/>
          </a:bodyPr>
          <a:lstStyle/>
          <a:p>
            <a:r>
              <a:rPr lang="en-GB" dirty="0"/>
              <a:t>Lack of green space</a:t>
            </a:r>
          </a:p>
        </p:txBody>
      </p:sp>
      <p:sp>
        <p:nvSpPr>
          <p:cNvPr id="15" name="TextBox 14">
            <a:extLst>
              <a:ext uri="{FF2B5EF4-FFF2-40B4-BE49-F238E27FC236}">
                <a16:creationId xmlns:a16="http://schemas.microsoft.com/office/drawing/2014/main" id="{9FE2C819-3061-8941-CDBC-A81802F30C6C}"/>
              </a:ext>
            </a:extLst>
          </p:cNvPr>
          <p:cNvSpPr txBox="1"/>
          <p:nvPr/>
        </p:nvSpPr>
        <p:spPr>
          <a:xfrm>
            <a:off x="5554937" y="2928272"/>
            <a:ext cx="2831020" cy="646331"/>
          </a:xfrm>
          <a:prstGeom prst="rect">
            <a:avLst/>
          </a:prstGeom>
          <a:noFill/>
        </p:spPr>
        <p:txBody>
          <a:bodyPr wrap="square" rtlCol="0">
            <a:spAutoFit/>
          </a:bodyPr>
          <a:lstStyle/>
          <a:p>
            <a:r>
              <a:rPr lang="en-GB" dirty="0"/>
              <a:t>Reductions in public services</a:t>
            </a:r>
          </a:p>
        </p:txBody>
      </p:sp>
      <p:sp>
        <p:nvSpPr>
          <p:cNvPr id="16" name="TextBox 15">
            <a:extLst>
              <a:ext uri="{FF2B5EF4-FFF2-40B4-BE49-F238E27FC236}">
                <a16:creationId xmlns:a16="http://schemas.microsoft.com/office/drawing/2014/main" id="{A72ABB02-A616-06B5-B5C3-F7410FAEB3A8}"/>
              </a:ext>
            </a:extLst>
          </p:cNvPr>
          <p:cNvSpPr txBox="1"/>
          <p:nvPr/>
        </p:nvSpPr>
        <p:spPr>
          <a:xfrm>
            <a:off x="5554937" y="3567547"/>
            <a:ext cx="2281392" cy="646331"/>
          </a:xfrm>
          <a:prstGeom prst="rect">
            <a:avLst/>
          </a:prstGeom>
          <a:noFill/>
        </p:spPr>
        <p:txBody>
          <a:bodyPr wrap="square" rtlCol="0">
            <a:spAutoFit/>
          </a:bodyPr>
          <a:lstStyle/>
          <a:p>
            <a:r>
              <a:rPr lang="en-GB" dirty="0"/>
              <a:t>Absence of carers, protection, safe space. </a:t>
            </a:r>
          </a:p>
        </p:txBody>
      </p:sp>
      <p:sp>
        <p:nvSpPr>
          <p:cNvPr id="19" name="TextBox 18">
            <a:extLst>
              <a:ext uri="{FF2B5EF4-FFF2-40B4-BE49-F238E27FC236}">
                <a16:creationId xmlns:a16="http://schemas.microsoft.com/office/drawing/2014/main" id="{88A4861D-E522-5BB9-7A8B-16D269C698C3}"/>
              </a:ext>
            </a:extLst>
          </p:cNvPr>
          <p:cNvSpPr txBox="1"/>
          <p:nvPr/>
        </p:nvSpPr>
        <p:spPr>
          <a:xfrm>
            <a:off x="714498" y="1239859"/>
            <a:ext cx="861025" cy="369332"/>
          </a:xfrm>
          <a:prstGeom prst="rect">
            <a:avLst/>
          </a:prstGeom>
          <a:noFill/>
        </p:spPr>
        <p:txBody>
          <a:bodyPr wrap="square" rtlCol="0">
            <a:spAutoFit/>
          </a:bodyPr>
          <a:lstStyle/>
          <a:p>
            <a:r>
              <a:rPr lang="en-GB" dirty="0"/>
              <a:t>Soil</a:t>
            </a:r>
          </a:p>
        </p:txBody>
      </p:sp>
      <p:sp>
        <p:nvSpPr>
          <p:cNvPr id="22" name="TextBox 21">
            <a:extLst>
              <a:ext uri="{FF2B5EF4-FFF2-40B4-BE49-F238E27FC236}">
                <a16:creationId xmlns:a16="http://schemas.microsoft.com/office/drawing/2014/main" id="{D004C3EA-7181-B694-DEEB-E3134455B361}"/>
              </a:ext>
            </a:extLst>
          </p:cNvPr>
          <p:cNvSpPr txBox="1"/>
          <p:nvPr/>
        </p:nvSpPr>
        <p:spPr>
          <a:xfrm>
            <a:off x="714498" y="1885733"/>
            <a:ext cx="861026" cy="369332"/>
          </a:xfrm>
          <a:prstGeom prst="rect">
            <a:avLst/>
          </a:prstGeom>
          <a:noFill/>
        </p:spPr>
        <p:txBody>
          <a:bodyPr wrap="square" rtlCol="0">
            <a:spAutoFit/>
          </a:bodyPr>
          <a:lstStyle/>
          <a:p>
            <a:r>
              <a:rPr lang="en-GB" dirty="0"/>
              <a:t>Water</a:t>
            </a:r>
          </a:p>
        </p:txBody>
      </p:sp>
      <p:sp>
        <p:nvSpPr>
          <p:cNvPr id="23" name="TextBox 22">
            <a:extLst>
              <a:ext uri="{FF2B5EF4-FFF2-40B4-BE49-F238E27FC236}">
                <a16:creationId xmlns:a16="http://schemas.microsoft.com/office/drawing/2014/main" id="{74DA2A78-0902-C279-4340-88F44F12F73B}"/>
              </a:ext>
            </a:extLst>
          </p:cNvPr>
          <p:cNvSpPr txBox="1"/>
          <p:nvPr/>
        </p:nvSpPr>
        <p:spPr>
          <a:xfrm>
            <a:off x="714498" y="2488251"/>
            <a:ext cx="861026" cy="369332"/>
          </a:xfrm>
          <a:prstGeom prst="rect">
            <a:avLst/>
          </a:prstGeom>
          <a:noFill/>
        </p:spPr>
        <p:txBody>
          <a:bodyPr wrap="square" rtlCol="0">
            <a:spAutoFit/>
          </a:bodyPr>
          <a:lstStyle/>
          <a:p>
            <a:r>
              <a:rPr lang="en-GB" dirty="0"/>
              <a:t>Plants</a:t>
            </a:r>
          </a:p>
        </p:txBody>
      </p:sp>
      <p:sp>
        <p:nvSpPr>
          <p:cNvPr id="24" name="TextBox 23">
            <a:extLst>
              <a:ext uri="{FF2B5EF4-FFF2-40B4-BE49-F238E27FC236}">
                <a16:creationId xmlns:a16="http://schemas.microsoft.com/office/drawing/2014/main" id="{C17235EC-0C21-3C74-0697-AEA93E54164C}"/>
              </a:ext>
            </a:extLst>
          </p:cNvPr>
          <p:cNvSpPr txBox="1"/>
          <p:nvPr/>
        </p:nvSpPr>
        <p:spPr>
          <a:xfrm>
            <a:off x="714498" y="3062572"/>
            <a:ext cx="1024362" cy="369332"/>
          </a:xfrm>
          <a:prstGeom prst="rect">
            <a:avLst/>
          </a:prstGeom>
          <a:noFill/>
        </p:spPr>
        <p:txBody>
          <a:bodyPr wrap="square" rtlCol="0">
            <a:spAutoFit/>
          </a:bodyPr>
          <a:lstStyle/>
          <a:p>
            <a:r>
              <a:rPr lang="en-GB" dirty="0"/>
              <a:t>Animals</a:t>
            </a:r>
          </a:p>
        </p:txBody>
      </p:sp>
      <p:sp>
        <p:nvSpPr>
          <p:cNvPr id="25" name="TextBox 24">
            <a:extLst>
              <a:ext uri="{FF2B5EF4-FFF2-40B4-BE49-F238E27FC236}">
                <a16:creationId xmlns:a16="http://schemas.microsoft.com/office/drawing/2014/main" id="{9A9AECFC-CADB-2491-738D-2B9B8F9A19A9}"/>
              </a:ext>
            </a:extLst>
          </p:cNvPr>
          <p:cNvSpPr txBox="1"/>
          <p:nvPr/>
        </p:nvSpPr>
        <p:spPr>
          <a:xfrm>
            <a:off x="714498" y="3665090"/>
            <a:ext cx="1024362" cy="369332"/>
          </a:xfrm>
          <a:prstGeom prst="rect">
            <a:avLst/>
          </a:prstGeom>
          <a:noFill/>
        </p:spPr>
        <p:txBody>
          <a:bodyPr wrap="square" rtlCol="0">
            <a:spAutoFit/>
          </a:bodyPr>
          <a:lstStyle/>
          <a:p>
            <a:r>
              <a:rPr lang="en-GB" dirty="0"/>
              <a:t>Humans</a:t>
            </a:r>
          </a:p>
        </p:txBody>
      </p:sp>
      <p:sp>
        <p:nvSpPr>
          <p:cNvPr id="26" name="TextBox 25">
            <a:extLst>
              <a:ext uri="{FF2B5EF4-FFF2-40B4-BE49-F238E27FC236}">
                <a16:creationId xmlns:a16="http://schemas.microsoft.com/office/drawing/2014/main" id="{0A082BB8-9A57-D9FA-FAFC-BB1D823D0DFB}"/>
              </a:ext>
            </a:extLst>
          </p:cNvPr>
          <p:cNvSpPr txBox="1"/>
          <p:nvPr/>
        </p:nvSpPr>
        <p:spPr>
          <a:xfrm>
            <a:off x="667858" y="4147824"/>
            <a:ext cx="2112676" cy="646331"/>
          </a:xfrm>
          <a:prstGeom prst="rect">
            <a:avLst/>
          </a:prstGeom>
          <a:noFill/>
        </p:spPr>
        <p:txBody>
          <a:bodyPr wrap="square" rtlCol="0">
            <a:spAutoFit/>
          </a:bodyPr>
          <a:lstStyle/>
          <a:p>
            <a:r>
              <a:rPr lang="en-GB" dirty="0"/>
              <a:t>Indoor environments</a:t>
            </a:r>
            <a:r>
              <a:rPr lang="en-GB" baseline="30000" dirty="0"/>
              <a:t>1</a:t>
            </a:r>
          </a:p>
        </p:txBody>
      </p:sp>
      <p:sp>
        <p:nvSpPr>
          <p:cNvPr id="27" name="TextBox 26">
            <a:extLst>
              <a:ext uri="{FF2B5EF4-FFF2-40B4-BE49-F238E27FC236}">
                <a16:creationId xmlns:a16="http://schemas.microsoft.com/office/drawing/2014/main" id="{831843D0-F123-0264-B867-A6691964C991}"/>
              </a:ext>
            </a:extLst>
          </p:cNvPr>
          <p:cNvSpPr txBox="1"/>
          <p:nvPr/>
        </p:nvSpPr>
        <p:spPr>
          <a:xfrm>
            <a:off x="2921134" y="1205081"/>
            <a:ext cx="1962387" cy="646331"/>
          </a:xfrm>
          <a:prstGeom prst="rect">
            <a:avLst/>
          </a:prstGeom>
          <a:noFill/>
        </p:spPr>
        <p:txBody>
          <a:bodyPr wrap="square" rtlCol="0">
            <a:spAutoFit/>
          </a:bodyPr>
          <a:lstStyle/>
          <a:p>
            <a:r>
              <a:rPr lang="en-GB" dirty="0"/>
              <a:t>Dust and/or volatiles emissions</a:t>
            </a:r>
          </a:p>
        </p:txBody>
      </p:sp>
      <p:sp>
        <p:nvSpPr>
          <p:cNvPr id="28" name="TextBox 27">
            <a:extLst>
              <a:ext uri="{FF2B5EF4-FFF2-40B4-BE49-F238E27FC236}">
                <a16:creationId xmlns:a16="http://schemas.microsoft.com/office/drawing/2014/main" id="{0C85864D-7E24-33FD-52FC-CC78A406DDBF}"/>
              </a:ext>
            </a:extLst>
          </p:cNvPr>
          <p:cNvSpPr txBox="1"/>
          <p:nvPr/>
        </p:nvSpPr>
        <p:spPr>
          <a:xfrm>
            <a:off x="2941686" y="1890502"/>
            <a:ext cx="2198917" cy="369332"/>
          </a:xfrm>
          <a:prstGeom prst="rect">
            <a:avLst/>
          </a:prstGeom>
          <a:noFill/>
        </p:spPr>
        <p:txBody>
          <a:bodyPr wrap="square" rtlCol="0">
            <a:spAutoFit/>
          </a:bodyPr>
          <a:lstStyle/>
          <a:p>
            <a:r>
              <a:rPr lang="en-GB" dirty="0"/>
              <a:t>Aerosolization </a:t>
            </a:r>
          </a:p>
        </p:txBody>
      </p:sp>
      <p:sp>
        <p:nvSpPr>
          <p:cNvPr id="29" name="TextBox 28">
            <a:extLst>
              <a:ext uri="{FF2B5EF4-FFF2-40B4-BE49-F238E27FC236}">
                <a16:creationId xmlns:a16="http://schemas.microsoft.com/office/drawing/2014/main" id="{54409969-DB10-A4B4-347F-DDD35A6C5EC2}"/>
              </a:ext>
            </a:extLst>
          </p:cNvPr>
          <p:cNvSpPr txBox="1"/>
          <p:nvPr/>
        </p:nvSpPr>
        <p:spPr>
          <a:xfrm>
            <a:off x="2895285" y="3072618"/>
            <a:ext cx="2198917" cy="369332"/>
          </a:xfrm>
          <a:prstGeom prst="rect">
            <a:avLst/>
          </a:prstGeom>
          <a:noFill/>
        </p:spPr>
        <p:txBody>
          <a:bodyPr wrap="square" rtlCol="0">
            <a:spAutoFit/>
          </a:bodyPr>
          <a:lstStyle/>
          <a:p>
            <a:r>
              <a:rPr lang="en-GB" dirty="0"/>
              <a:t>Ventilation systems</a:t>
            </a:r>
          </a:p>
        </p:txBody>
      </p:sp>
      <p:sp>
        <p:nvSpPr>
          <p:cNvPr id="30" name="TextBox 29">
            <a:extLst>
              <a:ext uri="{FF2B5EF4-FFF2-40B4-BE49-F238E27FC236}">
                <a16:creationId xmlns:a16="http://schemas.microsoft.com/office/drawing/2014/main" id="{A1C7C086-58A5-B432-7E72-715AB8495B16}"/>
              </a:ext>
            </a:extLst>
          </p:cNvPr>
          <p:cNvSpPr txBox="1"/>
          <p:nvPr/>
        </p:nvSpPr>
        <p:spPr>
          <a:xfrm>
            <a:off x="2895285" y="2510049"/>
            <a:ext cx="1536745" cy="369332"/>
          </a:xfrm>
          <a:prstGeom prst="rect">
            <a:avLst/>
          </a:prstGeom>
          <a:noFill/>
        </p:spPr>
        <p:txBody>
          <a:bodyPr wrap="square" rtlCol="0">
            <a:spAutoFit/>
          </a:bodyPr>
          <a:lstStyle/>
          <a:p>
            <a:r>
              <a:rPr lang="en-GB" dirty="0"/>
              <a:t>Resuspension </a:t>
            </a:r>
          </a:p>
        </p:txBody>
      </p:sp>
      <p:sp>
        <p:nvSpPr>
          <p:cNvPr id="31" name="TextBox 30">
            <a:extLst>
              <a:ext uri="{FF2B5EF4-FFF2-40B4-BE49-F238E27FC236}">
                <a16:creationId xmlns:a16="http://schemas.microsoft.com/office/drawing/2014/main" id="{3F8BE918-0D2D-5B3B-931E-09430729AE68}"/>
              </a:ext>
            </a:extLst>
          </p:cNvPr>
          <p:cNvSpPr txBox="1"/>
          <p:nvPr/>
        </p:nvSpPr>
        <p:spPr>
          <a:xfrm>
            <a:off x="2903418" y="3674407"/>
            <a:ext cx="2198917" cy="369332"/>
          </a:xfrm>
          <a:prstGeom prst="rect">
            <a:avLst/>
          </a:prstGeom>
          <a:noFill/>
        </p:spPr>
        <p:txBody>
          <a:bodyPr wrap="square" rtlCol="0">
            <a:spAutoFit/>
          </a:bodyPr>
          <a:lstStyle/>
          <a:p>
            <a:r>
              <a:rPr lang="en-GB" dirty="0"/>
              <a:t>Contaminated water</a:t>
            </a:r>
          </a:p>
        </p:txBody>
      </p:sp>
      <p:sp>
        <p:nvSpPr>
          <p:cNvPr id="32" name="TextBox 31">
            <a:extLst>
              <a:ext uri="{FF2B5EF4-FFF2-40B4-BE49-F238E27FC236}">
                <a16:creationId xmlns:a16="http://schemas.microsoft.com/office/drawing/2014/main" id="{A3766C2B-8EA4-2D75-7512-BA4F80D19A2E}"/>
              </a:ext>
            </a:extLst>
          </p:cNvPr>
          <p:cNvSpPr txBox="1"/>
          <p:nvPr/>
        </p:nvSpPr>
        <p:spPr>
          <a:xfrm>
            <a:off x="2885700" y="4294218"/>
            <a:ext cx="2198917" cy="369332"/>
          </a:xfrm>
          <a:prstGeom prst="rect">
            <a:avLst/>
          </a:prstGeom>
          <a:noFill/>
        </p:spPr>
        <p:txBody>
          <a:bodyPr wrap="square" rtlCol="0">
            <a:spAutoFit/>
          </a:bodyPr>
          <a:lstStyle/>
          <a:p>
            <a:r>
              <a:rPr lang="en-GB" dirty="0"/>
              <a:t>Agricultural activities</a:t>
            </a:r>
          </a:p>
        </p:txBody>
      </p:sp>
      <p:sp>
        <p:nvSpPr>
          <p:cNvPr id="33" name="TextBox 32">
            <a:extLst>
              <a:ext uri="{FF2B5EF4-FFF2-40B4-BE49-F238E27FC236}">
                <a16:creationId xmlns:a16="http://schemas.microsoft.com/office/drawing/2014/main" id="{24DBEFE7-C9A8-1A5F-8ECC-286E21932C11}"/>
              </a:ext>
            </a:extLst>
          </p:cNvPr>
          <p:cNvSpPr txBox="1"/>
          <p:nvPr/>
        </p:nvSpPr>
        <p:spPr>
          <a:xfrm>
            <a:off x="5229291" y="718456"/>
            <a:ext cx="2533780" cy="369332"/>
          </a:xfrm>
          <a:prstGeom prst="rect">
            <a:avLst/>
          </a:prstGeom>
          <a:solidFill>
            <a:srgbClr val="C00000"/>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Higher risk of Exposure</a:t>
            </a:r>
          </a:p>
        </p:txBody>
      </p:sp>
      <p:sp>
        <p:nvSpPr>
          <p:cNvPr id="36" name="TextBox 35">
            <a:extLst>
              <a:ext uri="{FF2B5EF4-FFF2-40B4-BE49-F238E27FC236}">
                <a16:creationId xmlns:a16="http://schemas.microsoft.com/office/drawing/2014/main" id="{4698A2D5-DBE9-38C7-C156-EC297370DC13}"/>
              </a:ext>
            </a:extLst>
          </p:cNvPr>
          <p:cNvSpPr txBox="1"/>
          <p:nvPr/>
        </p:nvSpPr>
        <p:spPr>
          <a:xfrm>
            <a:off x="8534974" y="2517188"/>
            <a:ext cx="2421396" cy="369332"/>
          </a:xfrm>
          <a:prstGeom prst="rect">
            <a:avLst/>
          </a:prstGeom>
          <a:noFill/>
        </p:spPr>
        <p:txBody>
          <a:bodyPr wrap="square" rtlCol="0">
            <a:spAutoFit/>
          </a:bodyPr>
          <a:lstStyle/>
          <a:p>
            <a:r>
              <a:rPr lang="en-GB" dirty="0"/>
              <a:t>Mental health issues</a:t>
            </a:r>
          </a:p>
        </p:txBody>
      </p:sp>
      <p:cxnSp>
        <p:nvCxnSpPr>
          <p:cNvPr id="38" name="Connector: Elbow 37">
            <a:extLst>
              <a:ext uri="{FF2B5EF4-FFF2-40B4-BE49-F238E27FC236}">
                <a16:creationId xmlns:a16="http://schemas.microsoft.com/office/drawing/2014/main" id="{41F9063D-7E8B-273A-AD16-60FFF4D4B92E}"/>
              </a:ext>
            </a:extLst>
          </p:cNvPr>
          <p:cNvCxnSpPr>
            <a:cxnSpLocks/>
            <a:endCxn id="19" idx="1"/>
          </p:cNvCxnSpPr>
          <p:nvPr/>
        </p:nvCxnSpPr>
        <p:spPr>
          <a:xfrm rot="16200000" flipH="1">
            <a:off x="470960" y="1180987"/>
            <a:ext cx="340432"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4E8999F6-F7B3-1F6A-8513-6A549A857263}"/>
              </a:ext>
            </a:extLst>
          </p:cNvPr>
          <p:cNvSpPr txBox="1"/>
          <p:nvPr/>
        </p:nvSpPr>
        <p:spPr>
          <a:xfrm>
            <a:off x="259860" y="6442169"/>
            <a:ext cx="6097554" cy="369332"/>
          </a:xfrm>
          <a:prstGeom prst="rect">
            <a:avLst/>
          </a:prstGeom>
          <a:noFill/>
        </p:spPr>
        <p:txBody>
          <a:bodyPr wrap="square">
            <a:spAutoFit/>
          </a:bodyPr>
          <a:lstStyle/>
          <a:p>
            <a:r>
              <a:rPr lang="en-GB" baseline="30000" dirty="0"/>
              <a:t>1</a:t>
            </a:r>
            <a:r>
              <a:rPr lang="en-GB" dirty="0"/>
              <a:t>(e.g. schools, workplaces, hospitals, shopping malls)</a:t>
            </a:r>
          </a:p>
        </p:txBody>
      </p:sp>
      <p:cxnSp>
        <p:nvCxnSpPr>
          <p:cNvPr id="43" name="Connector: Elbow 42">
            <a:extLst>
              <a:ext uri="{FF2B5EF4-FFF2-40B4-BE49-F238E27FC236}">
                <a16:creationId xmlns:a16="http://schemas.microsoft.com/office/drawing/2014/main" id="{8AA7F945-349B-FE8D-C424-C38358A2F469}"/>
              </a:ext>
            </a:extLst>
          </p:cNvPr>
          <p:cNvCxnSpPr>
            <a:cxnSpLocks/>
            <a:endCxn id="22" idx="1"/>
          </p:cNvCxnSpPr>
          <p:nvPr/>
        </p:nvCxnSpPr>
        <p:spPr>
          <a:xfrm rot="16200000" flipH="1">
            <a:off x="148023" y="1503924"/>
            <a:ext cx="986306"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Connector: Elbow 44">
            <a:extLst>
              <a:ext uri="{FF2B5EF4-FFF2-40B4-BE49-F238E27FC236}">
                <a16:creationId xmlns:a16="http://schemas.microsoft.com/office/drawing/2014/main" id="{C7115641-6C61-1985-51A8-C7BAA81BE2CF}"/>
              </a:ext>
            </a:extLst>
          </p:cNvPr>
          <p:cNvCxnSpPr>
            <a:cxnSpLocks/>
            <a:endCxn id="23" idx="1"/>
          </p:cNvCxnSpPr>
          <p:nvPr/>
        </p:nvCxnSpPr>
        <p:spPr>
          <a:xfrm rot="16200000" flipH="1">
            <a:off x="-153236" y="1805183"/>
            <a:ext cx="1588824"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46EA4003-1F25-9CC7-A5D9-A482BF6370E0}"/>
              </a:ext>
            </a:extLst>
          </p:cNvPr>
          <p:cNvCxnSpPr>
            <a:cxnSpLocks/>
            <a:endCxn id="24" idx="1"/>
          </p:cNvCxnSpPr>
          <p:nvPr/>
        </p:nvCxnSpPr>
        <p:spPr>
          <a:xfrm rot="16200000" flipH="1">
            <a:off x="-440396" y="2092343"/>
            <a:ext cx="2163145"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50">
            <a:extLst>
              <a:ext uri="{FF2B5EF4-FFF2-40B4-BE49-F238E27FC236}">
                <a16:creationId xmlns:a16="http://schemas.microsoft.com/office/drawing/2014/main" id="{3D7C809E-D9DA-D03C-7241-2AB53BF20F69}"/>
              </a:ext>
            </a:extLst>
          </p:cNvPr>
          <p:cNvCxnSpPr>
            <a:cxnSpLocks/>
            <a:endCxn id="25" idx="1"/>
          </p:cNvCxnSpPr>
          <p:nvPr/>
        </p:nvCxnSpPr>
        <p:spPr>
          <a:xfrm rot="16200000" flipH="1">
            <a:off x="-741655" y="2393602"/>
            <a:ext cx="2765663"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Connector: Elbow 52">
            <a:extLst>
              <a:ext uri="{FF2B5EF4-FFF2-40B4-BE49-F238E27FC236}">
                <a16:creationId xmlns:a16="http://schemas.microsoft.com/office/drawing/2014/main" id="{E3BB7A16-0EE7-CF2B-CDFE-AD3D2A54C654}"/>
              </a:ext>
            </a:extLst>
          </p:cNvPr>
          <p:cNvCxnSpPr>
            <a:cxnSpLocks/>
          </p:cNvCxnSpPr>
          <p:nvPr/>
        </p:nvCxnSpPr>
        <p:spPr>
          <a:xfrm rot="16200000" flipH="1">
            <a:off x="-1052272" y="2704219"/>
            <a:ext cx="3386897"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Connector: Elbow 65">
            <a:extLst>
              <a:ext uri="{FF2B5EF4-FFF2-40B4-BE49-F238E27FC236}">
                <a16:creationId xmlns:a16="http://schemas.microsoft.com/office/drawing/2014/main" id="{44CBCF86-C1CA-93E3-F0D5-75E45F01A834}"/>
              </a:ext>
            </a:extLst>
          </p:cNvPr>
          <p:cNvCxnSpPr>
            <a:cxnSpLocks/>
          </p:cNvCxnSpPr>
          <p:nvPr/>
        </p:nvCxnSpPr>
        <p:spPr>
          <a:xfrm rot="16200000" flipH="1">
            <a:off x="2677596" y="1190304"/>
            <a:ext cx="340432"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Connector: Elbow 66">
            <a:extLst>
              <a:ext uri="{FF2B5EF4-FFF2-40B4-BE49-F238E27FC236}">
                <a16:creationId xmlns:a16="http://schemas.microsoft.com/office/drawing/2014/main" id="{C4D44BB5-DFB8-FB0D-D0D6-2B1B0342D7EF}"/>
              </a:ext>
            </a:extLst>
          </p:cNvPr>
          <p:cNvCxnSpPr>
            <a:cxnSpLocks/>
          </p:cNvCxnSpPr>
          <p:nvPr/>
        </p:nvCxnSpPr>
        <p:spPr>
          <a:xfrm rot="16200000" flipH="1">
            <a:off x="2354659" y="1513241"/>
            <a:ext cx="986306"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Connector: Elbow 67">
            <a:extLst>
              <a:ext uri="{FF2B5EF4-FFF2-40B4-BE49-F238E27FC236}">
                <a16:creationId xmlns:a16="http://schemas.microsoft.com/office/drawing/2014/main" id="{85BF75DF-7197-628E-A363-8C7F682F6857}"/>
              </a:ext>
            </a:extLst>
          </p:cNvPr>
          <p:cNvCxnSpPr>
            <a:cxnSpLocks/>
          </p:cNvCxnSpPr>
          <p:nvPr/>
        </p:nvCxnSpPr>
        <p:spPr>
          <a:xfrm rot="16200000" flipH="1">
            <a:off x="2053400" y="1814500"/>
            <a:ext cx="1588824"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Connector: Elbow 68">
            <a:extLst>
              <a:ext uri="{FF2B5EF4-FFF2-40B4-BE49-F238E27FC236}">
                <a16:creationId xmlns:a16="http://schemas.microsoft.com/office/drawing/2014/main" id="{C0D5E3EC-5F97-A7F7-0840-AB3D3A9471BD}"/>
              </a:ext>
            </a:extLst>
          </p:cNvPr>
          <p:cNvCxnSpPr>
            <a:cxnSpLocks/>
          </p:cNvCxnSpPr>
          <p:nvPr/>
        </p:nvCxnSpPr>
        <p:spPr>
          <a:xfrm rot="16200000" flipH="1">
            <a:off x="1766240" y="2101660"/>
            <a:ext cx="2163145"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Connector: Elbow 69">
            <a:extLst>
              <a:ext uri="{FF2B5EF4-FFF2-40B4-BE49-F238E27FC236}">
                <a16:creationId xmlns:a16="http://schemas.microsoft.com/office/drawing/2014/main" id="{432FF611-7084-14C4-3134-0973A491F536}"/>
              </a:ext>
            </a:extLst>
          </p:cNvPr>
          <p:cNvCxnSpPr>
            <a:cxnSpLocks/>
          </p:cNvCxnSpPr>
          <p:nvPr/>
        </p:nvCxnSpPr>
        <p:spPr>
          <a:xfrm rot="16200000" flipH="1">
            <a:off x="1464981" y="2402919"/>
            <a:ext cx="2765663"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805303BC-2CB9-6D7C-D1C3-4AAA2328F5D0}"/>
              </a:ext>
            </a:extLst>
          </p:cNvPr>
          <p:cNvCxnSpPr>
            <a:cxnSpLocks/>
          </p:cNvCxnSpPr>
          <p:nvPr/>
        </p:nvCxnSpPr>
        <p:spPr>
          <a:xfrm rot="16200000" flipH="1">
            <a:off x="1154364" y="2713536"/>
            <a:ext cx="3386897"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Connector: Elbow 72">
            <a:extLst>
              <a:ext uri="{FF2B5EF4-FFF2-40B4-BE49-F238E27FC236}">
                <a16:creationId xmlns:a16="http://schemas.microsoft.com/office/drawing/2014/main" id="{0C03859B-C541-85F5-A099-FB0C001E34FE}"/>
              </a:ext>
            </a:extLst>
          </p:cNvPr>
          <p:cNvCxnSpPr>
            <a:cxnSpLocks/>
          </p:cNvCxnSpPr>
          <p:nvPr/>
        </p:nvCxnSpPr>
        <p:spPr>
          <a:xfrm rot="16200000" flipH="1">
            <a:off x="5331521" y="1175054"/>
            <a:ext cx="340432"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Connector: Elbow 73">
            <a:extLst>
              <a:ext uri="{FF2B5EF4-FFF2-40B4-BE49-F238E27FC236}">
                <a16:creationId xmlns:a16="http://schemas.microsoft.com/office/drawing/2014/main" id="{00C0F3B3-98D5-AEE2-4902-7F171D7B371A}"/>
              </a:ext>
            </a:extLst>
          </p:cNvPr>
          <p:cNvCxnSpPr>
            <a:cxnSpLocks/>
          </p:cNvCxnSpPr>
          <p:nvPr/>
        </p:nvCxnSpPr>
        <p:spPr>
          <a:xfrm rot="16200000" flipH="1">
            <a:off x="5008584" y="1497991"/>
            <a:ext cx="986306"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Connector: Elbow 74">
            <a:extLst>
              <a:ext uri="{FF2B5EF4-FFF2-40B4-BE49-F238E27FC236}">
                <a16:creationId xmlns:a16="http://schemas.microsoft.com/office/drawing/2014/main" id="{A82DDD16-FCFA-B460-516F-70CE5A0C1369}"/>
              </a:ext>
            </a:extLst>
          </p:cNvPr>
          <p:cNvCxnSpPr>
            <a:cxnSpLocks/>
          </p:cNvCxnSpPr>
          <p:nvPr/>
        </p:nvCxnSpPr>
        <p:spPr>
          <a:xfrm rot="16200000" flipH="1">
            <a:off x="4707325" y="1799250"/>
            <a:ext cx="1588824"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Connector: Elbow 75">
            <a:extLst>
              <a:ext uri="{FF2B5EF4-FFF2-40B4-BE49-F238E27FC236}">
                <a16:creationId xmlns:a16="http://schemas.microsoft.com/office/drawing/2014/main" id="{37F35BC2-33ED-6FD3-71FF-F948ADA23D3B}"/>
              </a:ext>
            </a:extLst>
          </p:cNvPr>
          <p:cNvCxnSpPr>
            <a:cxnSpLocks/>
          </p:cNvCxnSpPr>
          <p:nvPr/>
        </p:nvCxnSpPr>
        <p:spPr>
          <a:xfrm rot="16200000" flipH="1">
            <a:off x="4420165" y="2086410"/>
            <a:ext cx="2163145"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Connector: Elbow 76">
            <a:extLst>
              <a:ext uri="{FF2B5EF4-FFF2-40B4-BE49-F238E27FC236}">
                <a16:creationId xmlns:a16="http://schemas.microsoft.com/office/drawing/2014/main" id="{D198A13D-20BB-6E05-FE29-A7396AE05F59}"/>
              </a:ext>
            </a:extLst>
          </p:cNvPr>
          <p:cNvCxnSpPr>
            <a:cxnSpLocks/>
          </p:cNvCxnSpPr>
          <p:nvPr/>
        </p:nvCxnSpPr>
        <p:spPr>
          <a:xfrm rot="16200000" flipH="1">
            <a:off x="4118906" y="2387669"/>
            <a:ext cx="2765663"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Connector: Elbow 77">
            <a:extLst>
              <a:ext uri="{FF2B5EF4-FFF2-40B4-BE49-F238E27FC236}">
                <a16:creationId xmlns:a16="http://schemas.microsoft.com/office/drawing/2014/main" id="{B57FE490-68A7-6326-5C16-B4220877D672}"/>
              </a:ext>
            </a:extLst>
          </p:cNvPr>
          <p:cNvCxnSpPr>
            <a:cxnSpLocks/>
          </p:cNvCxnSpPr>
          <p:nvPr/>
        </p:nvCxnSpPr>
        <p:spPr>
          <a:xfrm rot="16200000" flipH="1">
            <a:off x="3820191" y="2754415"/>
            <a:ext cx="3386897"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Connector: Elbow 81">
            <a:extLst>
              <a:ext uri="{FF2B5EF4-FFF2-40B4-BE49-F238E27FC236}">
                <a16:creationId xmlns:a16="http://schemas.microsoft.com/office/drawing/2014/main" id="{2B8CA1A0-26A4-D4D8-7DBB-86CFF221795E}"/>
              </a:ext>
            </a:extLst>
          </p:cNvPr>
          <p:cNvCxnSpPr>
            <a:cxnSpLocks/>
          </p:cNvCxnSpPr>
          <p:nvPr/>
        </p:nvCxnSpPr>
        <p:spPr>
          <a:xfrm rot="16200000" flipH="1">
            <a:off x="8273549" y="1225976"/>
            <a:ext cx="340432"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3" name="Connector: Elbow 82">
            <a:extLst>
              <a:ext uri="{FF2B5EF4-FFF2-40B4-BE49-F238E27FC236}">
                <a16:creationId xmlns:a16="http://schemas.microsoft.com/office/drawing/2014/main" id="{01FF6961-1DF2-C176-5380-D39714B6553D}"/>
              </a:ext>
            </a:extLst>
          </p:cNvPr>
          <p:cNvCxnSpPr>
            <a:cxnSpLocks/>
          </p:cNvCxnSpPr>
          <p:nvPr/>
        </p:nvCxnSpPr>
        <p:spPr>
          <a:xfrm rot="16200000" flipH="1">
            <a:off x="7950612" y="1548913"/>
            <a:ext cx="986306"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Connector: Elbow 83">
            <a:extLst>
              <a:ext uri="{FF2B5EF4-FFF2-40B4-BE49-F238E27FC236}">
                <a16:creationId xmlns:a16="http://schemas.microsoft.com/office/drawing/2014/main" id="{CE79BDC7-C416-0C8C-828D-8FC2571CD899}"/>
              </a:ext>
            </a:extLst>
          </p:cNvPr>
          <p:cNvCxnSpPr>
            <a:cxnSpLocks/>
          </p:cNvCxnSpPr>
          <p:nvPr/>
        </p:nvCxnSpPr>
        <p:spPr>
          <a:xfrm rot="16200000" flipH="1">
            <a:off x="7649353" y="1850172"/>
            <a:ext cx="1588824"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Connector: Elbow 84">
            <a:extLst>
              <a:ext uri="{FF2B5EF4-FFF2-40B4-BE49-F238E27FC236}">
                <a16:creationId xmlns:a16="http://schemas.microsoft.com/office/drawing/2014/main" id="{52E6E92E-CAD0-C4F4-3ECA-6AD3C4657588}"/>
              </a:ext>
            </a:extLst>
          </p:cNvPr>
          <p:cNvCxnSpPr>
            <a:cxnSpLocks/>
          </p:cNvCxnSpPr>
          <p:nvPr/>
        </p:nvCxnSpPr>
        <p:spPr>
          <a:xfrm rot="16200000" flipH="1">
            <a:off x="7362193" y="2137332"/>
            <a:ext cx="2163145"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Connector: Elbow 85">
            <a:extLst>
              <a:ext uri="{FF2B5EF4-FFF2-40B4-BE49-F238E27FC236}">
                <a16:creationId xmlns:a16="http://schemas.microsoft.com/office/drawing/2014/main" id="{C178914A-3F8C-1E78-793A-7D366E89433F}"/>
              </a:ext>
            </a:extLst>
          </p:cNvPr>
          <p:cNvCxnSpPr>
            <a:cxnSpLocks/>
          </p:cNvCxnSpPr>
          <p:nvPr/>
        </p:nvCxnSpPr>
        <p:spPr>
          <a:xfrm rot="16200000" flipH="1">
            <a:off x="7060934" y="2438591"/>
            <a:ext cx="2765663"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Connector: Elbow 86">
            <a:extLst>
              <a:ext uri="{FF2B5EF4-FFF2-40B4-BE49-F238E27FC236}">
                <a16:creationId xmlns:a16="http://schemas.microsoft.com/office/drawing/2014/main" id="{C9CA7132-CB48-9794-D532-D69D7505465D}"/>
              </a:ext>
            </a:extLst>
          </p:cNvPr>
          <p:cNvCxnSpPr>
            <a:cxnSpLocks/>
          </p:cNvCxnSpPr>
          <p:nvPr/>
        </p:nvCxnSpPr>
        <p:spPr>
          <a:xfrm rot="16200000" flipH="1">
            <a:off x="6750317" y="2749208"/>
            <a:ext cx="3386897" cy="14664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27335385-62C3-FDE2-595C-E15681489973}"/>
              </a:ext>
            </a:extLst>
          </p:cNvPr>
          <p:cNvSpPr txBox="1"/>
          <p:nvPr/>
        </p:nvSpPr>
        <p:spPr>
          <a:xfrm>
            <a:off x="8504752" y="1276925"/>
            <a:ext cx="3273309" cy="646331"/>
          </a:xfrm>
          <a:prstGeom prst="rect">
            <a:avLst/>
          </a:prstGeom>
          <a:noFill/>
        </p:spPr>
        <p:txBody>
          <a:bodyPr wrap="square" rtlCol="0">
            <a:spAutoFit/>
          </a:bodyPr>
          <a:lstStyle/>
          <a:p>
            <a:r>
              <a:rPr lang="en-GB" dirty="0"/>
              <a:t>Immune and endocrine responses</a:t>
            </a:r>
          </a:p>
        </p:txBody>
      </p:sp>
      <p:sp>
        <p:nvSpPr>
          <p:cNvPr id="89" name="TextBox 88">
            <a:extLst>
              <a:ext uri="{FF2B5EF4-FFF2-40B4-BE49-F238E27FC236}">
                <a16:creationId xmlns:a16="http://schemas.microsoft.com/office/drawing/2014/main" id="{C45114B9-92F1-41A1-6459-B12AFEAC6052}"/>
              </a:ext>
            </a:extLst>
          </p:cNvPr>
          <p:cNvSpPr txBox="1"/>
          <p:nvPr/>
        </p:nvSpPr>
        <p:spPr>
          <a:xfrm>
            <a:off x="8517087" y="1955591"/>
            <a:ext cx="2637466" cy="369332"/>
          </a:xfrm>
          <a:prstGeom prst="rect">
            <a:avLst/>
          </a:prstGeom>
          <a:noFill/>
        </p:spPr>
        <p:txBody>
          <a:bodyPr wrap="square" rtlCol="0">
            <a:spAutoFit/>
          </a:bodyPr>
          <a:lstStyle/>
          <a:p>
            <a:r>
              <a:rPr lang="en-GB" dirty="0"/>
              <a:t>Development of allergy</a:t>
            </a:r>
          </a:p>
        </p:txBody>
      </p:sp>
      <p:sp>
        <p:nvSpPr>
          <p:cNvPr id="90" name="TextBox 89">
            <a:extLst>
              <a:ext uri="{FF2B5EF4-FFF2-40B4-BE49-F238E27FC236}">
                <a16:creationId xmlns:a16="http://schemas.microsoft.com/office/drawing/2014/main" id="{BD708DB2-F667-67F4-23DD-E025170D3903}"/>
              </a:ext>
            </a:extLst>
          </p:cNvPr>
          <p:cNvSpPr txBox="1"/>
          <p:nvPr/>
        </p:nvSpPr>
        <p:spPr>
          <a:xfrm>
            <a:off x="8559790" y="3101010"/>
            <a:ext cx="2396580" cy="369332"/>
          </a:xfrm>
          <a:prstGeom prst="rect">
            <a:avLst/>
          </a:prstGeom>
          <a:noFill/>
        </p:spPr>
        <p:txBody>
          <a:bodyPr wrap="square" rtlCol="0">
            <a:spAutoFit/>
          </a:bodyPr>
          <a:lstStyle/>
          <a:p>
            <a:r>
              <a:rPr lang="en-GB" dirty="0"/>
              <a:t>Medical health issues</a:t>
            </a:r>
          </a:p>
        </p:txBody>
      </p:sp>
      <p:sp>
        <p:nvSpPr>
          <p:cNvPr id="91" name="TextBox 90">
            <a:extLst>
              <a:ext uri="{FF2B5EF4-FFF2-40B4-BE49-F238E27FC236}">
                <a16:creationId xmlns:a16="http://schemas.microsoft.com/office/drawing/2014/main" id="{9ABA8A30-5932-CBE4-CF36-BECE0B0D6A1D}"/>
              </a:ext>
            </a:extLst>
          </p:cNvPr>
          <p:cNvSpPr txBox="1"/>
          <p:nvPr/>
        </p:nvSpPr>
        <p:spPr>
          <a:xfrm>
            <a:off x="8571804" y="3667026"/>
            <a:ext cx="2559620" cy="646331"/>
          </a:xfrm>
          <a:prstGeom prst="rect">
            <a:avLst/>
          </a:prstGeom>
          <a:noFill/>
        </p:spPr>
        <p:txBody>
          <a:bodyPr wrap="square" rtlCol="0">
            <a:spAutoFit/>
          </a:bodyPr>
          <a:lstStyle/>
          <a:p>
            <a:r>
              <a:rPr lang="en-GB" dirty="0"/>
              <a:t>Life course health impacts: critical periods</a:t>
            </a:r>
          </a:p>
        </p:txBody>
      </p:sp>
      <p:sp>
        <p:nvSpPr>
          <p:cNvPr id="92" name="TextBox 91">
            <a:extLst>
              <a:ext uri="{FF2B5EF4-FFF2-40B4-BE49-F238E27FC236}">
                <a16:creationId xmlns:a16="http://schemas.microsoft.com/office/drawing/2014/main" id="{C59D4AE7-C2E1-CE23-6CD0-EE361AAEC266}"/>
              </a:ext>
            </a:extLst>
          </p:cNvPr>
          <p:cNvSpPr txBox="1"/>
          <p:nvPr/>
        </p:nvSpPr>
        <p:spPr>
          <a:xfrm>
            <a:off x="8517087" y="4278919"/>
            <a:ext cx="1727929" cy="369332"/>
          </a:xfrm>
          <a:prstGeom prst="rect">
            <a:avLst/>
          </a:prstGeom>
          <a:noFill/>
        </p:spPr>
        <p:txBody>
          <a:bodyPr wrap="square" rtlCol="0">
            <a:spAutoFit/>
          </a:bodyPr>
          <a:lstStyle/>
          <a:p>
            <a:r>
              <a:rPr lang="en-GB" dirty="0"/>
              <a:t>Demographics</a:t>
            </a:r>
          </a:p>
        </p:txBody>
      </p:sp>
      <p:sp>
        <p:nvSpPr>
          <p:cNvPr id="94" name="Arrow: Right 93">
            <a:extLst>
              <a:ext uri="{FF2B5EF4-FFF2-40B4-BE49-F238E27FC236}">
                <a16:creationId xmlns:a16="http://schemas.microsoft.com/office/drawing/2014/main" id="{4CA91032-2084-8C62-DC4D-325FFFAC0DAD}"/>
              </a:ext>
            </a:extLst>
          </p:cNvPr>
          <p:cNvSpPr/>
          <p:nvPr/>
        </p:nvSpPr>
        <p:spPr>
          <a:xfrm>
            <a:off x="1885367" y="2694715"/>
            <a:ext cx="722261" cy="3616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Arrow: Left-Right 96">
            <a:extLst>
              <a:ext uri="{FF2B5EF4-FFF2-40B4-BE49-F238E27FC236}">
                <a16:creationId xmlns:a16="http://schemas.microsoft.com/office/drawing/2014/main" id="{A318657E-548D-587E-293E-A0F01B2F4DF3}"/>
              </a:ext>
            </a:extLst>
          </p:cNvPr>
          <p:cNvSpPr/>
          <p:nvPr/>
        </p:nvSpPr>
        <p:spPr>
          <a:xfrm>
            <a:off x="7590761" y="2736890"/>
            <a:ext cx="701995" cy="34068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Rectangle 97">
            <a:extLst>
              <a:ext uri="{FF2B5EF4-FFF2-40B4-BE49-F238E27FC236}">
                <a16:creationId xmlns:a16="http://schemas.microsoft.com/office/drawing/2014/main" id="{9DCDD91A-FD67-4B92-E79D-2367772801D7}"/>
              </a:ext>
            </a:extLst>
          </p:cNvPr>
          <p:cNvSpPr/>
          <p:nvPr/>
        </p:nvSpPr>
        <p:spPr>
          <a:xfrm rot="5400000">
            <a:off x="5282249" y="277674"/>
            <a:ext cx="1195466" cy="1113736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2B765B66-46B6-E330-C39F-FCD0DBDCBB97}"/>
              </a:ext>
            </a:extLst>
          </p:cNvPr>
          <p:cNvSpPr txBox="1"/>
          <p:nvPr/>
        </p:nvSpPr>
        <p:spPr>
          <a:xfrm>
            <a:off x="1022693" y="5784086"/>
            <a:ext cx="3197290" cy="646331"/>
          </a:xfrm>
          <a:prstGeom prst="rect">
            <a:avLst/>
          </a:prstGeom>
          <a:noFill/>
        </p:spPr>
        <p:txBody>
          <a:bodyPr wrap="square" rtlCol="0">
            <a:spAutoFit/>
          </a:bodyPr>
          <a:lstStyle/>
          <a:p>
            <a:pPr algn="ctr"/>
            <a:r>
              <a:rPr lang="en-GB" dirty="0"/>
              <a:t>Policy interventions</a:t>
            </a:r>
          </a:p>
          <a:p>
            <a:pPr algn="ctr"/>
            <a:r>
              <a:rPr lang="en-GB" dirty="0"/>
              <a:t>(cross-sector)</a:t>
            </a:r>
          </a:p>
        </p:txBody>
      </p:sp>
      <p:sp>
        <p:nvSpPr>
          <p:cNvPr id="10" name="TextBox 9">
            <a:extLst>
              <a:ext uri="{FF2B5EF4-FFF2-40B4-BE49-F238E27FC236}">
                <a16:creationId xmlns:a16="http://schemas.microsoft.com/office/drawing/2014/main" id="{8BB770D7-9A45-0E53-87AE-7F85C3FF70CC}"/>
              </a:ext>
            </a:extLst>
          </p:cNvPr>
          <p:cNvSpPr txBox="1"/>
          <p:nvPr/>
        </p:nvSpPr>
        <p:spPr>
          <a:xfrm>
            <a:off x="8028907" y="5751425"/>
            <a:ext cx="3197290" cy="369332"/>
          </a:xfrm>
          <a:prstGeom prst="rect">
            <a:avLst/>
          </a:prstGeom>
          <a:noFill/>
        </p:spPr>
        <p:txBody>
          <a:bodyPr wrap="square" rtlCol="0">
            <a:spAutoFit/>
          </a:bodyPr>
          <a:lstStyle/>
          <a:p>
            <a:pPr algn="ctr"/>
            <a:r>
              <a:rPr lang="en-GB" dirty="0"/>
              <a:t>Health Service interventions</a:t>
            </a:r>
          </a:p>
        </p:txBody>
      </p:sp>
      <p:sp>
        <p:nvSpPr>
          <p:cNvPr id="11" name="TextBox 10">
            <a:extLst>
              <a:ext uri="{FF2B5EF4-FFF2-40B4-BE49-F238E27FC236}">
                <a16:creationId xmlns:a16="http://schemas.microsoft.com/office/drawing/2014/main" id="{116D8F3A-422B-0B8A-5E98-687F4B4632E9}"/>
              </a:ext>
            </a:extLst>
          </p:cNvPr>
          <p:cNvSpPr txBox="1"/>
          <p:nvPr/>
        </p:nvSpPr>
        <p:spPr>
          <a:xfrm>
            <a:off x="4157102" y="6043569"/>
            <a:ext cx="3197290" cy="369332"/>
          </a:xfrm>
          <a:prstGeom prst="rect">
            <a:avLst/>
          </a:prstGeom>
          <a:noFill/>
        </p:spPr>
        <p:txBody>
          <a:bodyPr wrap="square" rtlCol="0">
            <a:spAutoFit/>
          </a:bodyPr>
          <a:lstStyle/>
          <a:p>
            <a:pPr algn="ctr"/>
            <a:r>
              <a:rPr lang="en-GB" dirty="0"/>
              <a:t>Individual interventions</a:t>
            </a:r>
          </a:p>
        </p:txBody>
      </p:sp>
      <p:sp>
        <p:nvSpPr>
          <p:cNvPr id="99" name="TextBox 98">
            <a:extLst>
              <a:ext uri="{FF2B5EF4-FFF2-40B4-BE49-F238E27FC236}">
                <a16:creationId xmlns:a16="http://schemas.microsoft.com/office/drawing/2014/main" id="{D9286C04-8308-C326-9682-3B0D5E418BAE}"/>
              </a:ext>
            </a:extLst>
          </p:cNvPr>
          <p:cNvSpPr txBox="1"/>
          <p:nvPr/>
        </p:nvSpPr>
        <p:spPr>
          <a:xfrm>
            <a:off x="4157491" y="5317815"/>
            <a:ext cx="3197290" cy="369332"/>
          </a:xfrm>
          <a:prstGeom prst="rect">
            <a:avLst/>
          </a:prstGeom>
          <a:solidFill>
            <a:schemeClr val="accent3"/>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Mitigations</a:t>
            </a:r>
          </a:p>
        </p:txBody>
      </p:sp>
      <p:cxnSp>
        <p:nvCxnSpPr>
          <p:cNvPr id="107" name="Connector: Elbow 106">
            <a:extLst>
              <a:ext uri="{FF2B5EF4-FFF2-40B4-BE49-F238E27FC236}">
                <a16:creationId xmlns:a16="http://schemas.microsoft.com/office/drawing/2014/main" id="{4FD7756D-F318-BCD2-41D9-4AD49CFF6E20}"/>
              </a:ext>
            </a:extLst>
          </p:cNvPr>
          <p:cNvCxnSpPr>
            <a:endCxn id="9" idx="0"/>
          </p:cNvCxnSpPr>
          <p:nvPr/>
        </p:nvCxnSpPr>
        <p:spPr>
          <a:xfrm rot="10800000" flipV="1">
            <a:off x="2621339" y="5528402"/>
            <a:ext cx="1536155" cy="255684"/>
          </a:xfrm>
          <a:prstGeom prst="bentConnector2">
            <a:avLst/>
          </a:prstGeom>
          <a:ln w="38100"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09" name="Connector: Elbow 108">
            <a:extLst>
              <a:ext uri="{FF2B5EF4-FFF2-40B4-BE49-F238E27FC236}">
                <a16:creationId xmlns:a16="http://schemas.microsoft.com/office/drawing/2014/main" id="{36B416B5-0F3C-8173-9C50-7143A624E7E1}"/>
              </a:ext>
            </a:extLst>
          </p:cNvPr>
          <p:cNvCxnSpPr>
            <a:stCxn id="10" idx="0"/>
            <a:endCxn id="99" idx="3"/>
          </p:cNvCxnSpPr>
          <p:nvPr/>
        </p:nvCxnSpPr>
        <p:spPr>
          <a:xfrm rot="16200000" flipV="1">
            <a:off x="8366695" y="4490567"/>
            <a:ext cx="248944" cy="2272771"/>
          </a:xfrm>
          <a:prstGeom prst="bentConnector2">
            <a:avLst/>
          </a:prstGeom>
          <a:ln w="38100" cap="flat" cmpd="sng" algn="ctr">
            <a:solidFill>
              <a:schemeClr val="accent5"/>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11" name="Straight Connector 110">
            <a:extLst>
              <a:ext uri="{FF2B5EF4-FFF2-40B4-BE49-F238E27FC236}">
                <a16:creationId xmlns:a16="http://schemas.microsoft.com/office/drawing/2014/main" id="{949356CF-9ED6-8271-A6CF-769548AF5040}"/>
              </a:ext>
            </a:extLst>
          </p:cNvPr>
          <p:cNvCxnSpPr>
            <a:stCxn id="11" idx="0"/>
            <a:endCxn id="99" idx="2"/>
          </p:cNvCxnSpPr>
          <p:nvPr/>
        </p:nvCxnSpPr>
        <p:spPr>
          <a:xfrm flipV="1">
            <a:off x="5755747" y="5687147"/>
            <a:ext cx="389" cy="356422"/>
          </a:xfrm>
          <a:prstGeom prst="line">
            <a:avLst/>
          </a:prstGeom>
          <a:ln w="38100"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113" name="Arrow: Right 112">
            <a:extLst>
              <a:ext uri="{FF2B5EF4-FFF2-40B4-BE49-F238E27FC236}">
                <a16:creationId xmlns:a16="http://schemas.microsoft.com/office/drawing/2014/main" id="{A81B91B4-A23D-5A55-3D12-EF8FC91CE745}"/>
              </a:ext>
            </a:extLst>
          </p:cNvPr>
          <p:cNvSpPr/>
          <p:nvPr/>
        </p:nvSpPr>
        <p:spPr>
          <a:xfrm>
            <a:off x="4601480" y="2692971"/>
            <a:ext cx="722261" cy="3616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5" name="Connector: Elbow 114">
            <a:extLst>
              <a:ext uri="{FF2B5EF4-FFF2-40B4-BE49-F238E27FC236}">
                <a16:creationId xmlns:a16="http://schemas.microsoft.com/office/drawing/2014/main" id="{2F5F9355-EC41-F9DE-30A8-37A3C5FAA53E}"/>
              </a:ext>
            </a:extLst>
          </p:cNvPr>
          <p:cNvCxnSpPr>
            <a:stCxn id="99" idx="0"/>
            <a:endCxn id="93" idx="2"/>
          </p:cNvCxnSpPr>
          <p:nvPr/>
        </p:nvCxnSpPr>
        <p:spPr>
          <a:xfrm rot="5400000" flipH="1" flipV="1">
            <a:off x="7567809" y="3164906"/>
            <a:ext cx="341236" cy="3964582"/>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7" name="Connector: Elbow 116">
            <a:extLst>
              <a:ext uri="{FF2B5EF4-FFF2-40B4-BE49-F238E27FC236}">
                <a16:creationId xmlns:a16="http://schemas.microsoft.com/office/drawing/2014/main" id="{41079E42-3AE2-2545-AAF5-7F823A2A4F4C}"/>
              </a:ext>
            </a:extLst>
          </p:cNvPr>
          <p:cNvCxnSpPr>
            <a:stCxn id="99" idx="0"/>
            <a:endCxn id="60" idx="2"/>
          </p:cNvCxnSpPr>
          <p:nvPr/>
        </p:nvCxnSpPr>
        <p:spPr>
          <a:xfrm rot="16200000" flipV="1">
            <a:off x="3347356" y="2909034"/>
            <a:ext cx="341236" cy="4476325"/>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9" name="Connector: Elbow 118">
            <a:extLst>
              <a:ext uri="{FF2B5EF4-FFF2-40B4-BE49-F238E27FC236}">
                <a16:creationId xmlns:a16="http://schemas.microsoft.com/office/drawing/2014/main" id="{E75BB744-A420-7953-C5D7-8B5CF18FA16E}"/>
              </a:ext>
            </a:extLst>
          </p:cNvPr>
          <p:cNvCxnSpPr>
            <a:stCxn id="99" idx="0"/>
            <a:endCxn id="72" idx="2"/>
          </p:cNvCxnSpPr>
          <p:nvPr/>
        </p:nvCxnSpPr>
        <p:spPr>
          <a:xfrm rot="16200000" flipV="1">
            <a:off x="4539328" y="4101006"/>
            <a:ext cx="341236" cy="2092381"/>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1" name="Connector: Elbow 120">
            <a:extLst>
              <a:ext uri="{FF2B5EF4-FFF2-40B4-BE49-F238E27FC236}">
                <a16:creationId xmlns:a16="http://schemas.microsoft.com/office/drawing/2014/main" id="{40C94AAC-3AE5-F7E6-7621-2F463CD59703}"/>
              </a:ext>
            </a:extLst>
          </p:cNvPr>
          <p:cNvCxnSpPr>
            <a:cxnSpLocks/>
            <a:endCxn id="79" idx="2"/>
          </p:cNvCxnSpPr>
          <p:nvPr/>
        </p:nvCxnSpPr>
        <p:spPr>
          <a:xfrm flipV="1">
            <a:off x="5755747" y="4976579"/>
            <a:ext cx="721943" cy="182423"/>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58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QMH" id="{D375C8EE-8991-5748-ACF6-67761C1AB5AA}" vid="{67445D01-F43A-A443-8307-A52C5CE746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a74c4a-e200-403e-8a75-e855e2ea217c" xsi:nil="true"/>
    <lcf76f155ced4ddcb4097134ff3c332f xmlns="cd907308-bb66-4ba3-993f-9f65433d8c4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FA5D5B681A9448AC768FB392FD3065" ma:contentTypeVersion="15" ma:contentTypeDescription="Create a new document." ma:contentTypeScope="" ma:versionID="81f1ba3e6325d0bcb1f117699ce7b24b">
  <xsd:schema xmlns:xsd="http://www.w3.org/2001/XMLSchema" xmlns:xs="http://www.w3.org/2001/XMLSchema" xmlns:p="http://schemas.microsoft.com/office/2006/metadata/properties" xmlns:ns2="cd907308-bb66-4ba3-993f-9f65433d8c4f" xmlns:ns3="b1a74c4a-e200-403e-8a75-e855e2ea217c" targetNamespace="http://schemas.microsoft.com/office/2006/metadata/properties" ma:root="true" ma:fieldsID="fc2a7bba996d6089bbeb4eb27bd4a0df" ns2:_="" ns3:_="">
    <xsd:import namespace="cd907308-bb66-4ba3-993f-9f65433d8c4f"/>
    <xsd:import namespace="b1a74c4a-e200-403e-8a75-e855e2ea21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OCR"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907308-bb66-4ba3-993f-9f65433d8c4f"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cbf2f534-9c3d-494b-83fb-768e807180c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a74c4a-e200-403e-8a75-e855e2ea21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916449f-8d48-46c4-825d-8adcc00b2dd3}" ma:internalName="TaxCatchAll" ma:showField="CatchAllData" ma:web="b1a74c4a-e200-403e-8a75-e855e2ea217c">
      <xsd:complexType>
        <xsd:complexContent>
          <xsd:extension base="dms:MultiChoiceLookup">
            <xsd:sequence>
              <xsd:element name="Value" type="dms:Lookup" maxOccurs="unbounded" minOccurs="0" nillable="true"/>
            </xsd:sequence>
          </xsd:extension>
        </xsd:complexContent>
      </xsd:complex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8844E5-6A44-461F-A6A2-AE4385C562AB}">
  <ds:schemaRefs>
    <ds:schemaRef ds:uri="http://schemas.microsoft.com/office/2006/metadata/properties"/>
    <ds:schemaRef ds:uri="http://schemas.microsoft.com/office/infopath/2007/PartnerControls"/>
    <ds:schemaRef ds:uri="b1a74c4a-e200-403e-8a75-e855e2ea217c"/>
    <ds:schemaRef ds:uri="cd907308-bb66-4ba3-993f-9f65433d8c4f"/>
  </ds:schemaRefs>
</ds:datastoreItem>
</file>

<file path=customXml/itemProps2.xml><?xml version="1.0" encoding="utf-8"?>
<ds:datastoreItem xmlns:ds="http://schemas.openxmlformats.org/officeDocument/2006/customXml" ds:itemID="{7A9F0861-BE39-45AA-A932-99FBC8F48DEE}">
  <ds:schemaRefs>
    <ds:schemaRef ds:uri="http://schemas.microsoft.com/sharepoint/v3/contenttype/forms"/>
  </ds:schemaRefs>
</ds:datastoreItem>
</file>

<file path=customXml/itemProps3.xml><?xml version="1.0" encoding="utf-8"?>
<ds:datastoreItem xmlns:ds="http://schemas.openxmlformats.org/officeDocument/2006/customXml" ds:itemID="{E7DD910B-23A4-4DA2-9240-CBF8FE541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907308-bb66-4ba3-993f-9f65433d8c4f"/>
    <ds:schemaRef ds:uri="b1a74c4a-e200-403e-8a75-e855e2ea21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3218</TotalTime>
  <Words>1747</Words>
  <Application>Microsoft Office PowerPoint</Application>
  <PresentationFormat>Widescreen</PresentationFormat>
  <Paragraphs>208</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 Air Conference</dc:title>
  <dc:creator>Kam Bhui</dc:creator>
  <cp:lastModifiedBy>Sonia Emslie</cp:lastModifiedBy>
  <cp:revision>24</cp:revision>
  <dcterms:created xsi:type="dcterms:W3CDTF">2024-09-25T11:10:59Z</dcterms:created>
  <dcterms:modified xsi:type="dcterms:W3CDTF">2024-10-03T08:06:38Z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0x0101002FFA5D5B681A9448AC768FB392FD3065</vt:lpwstr>
  </property>
  <property fmtid="{D5CDD505-2E9C-101B-9397-08002B2CF9AE}" name="MediaServiceImageTags" pid="3">
    <vt:lpwstr/>
  </property>
  <property fmtid="{D5CDD505-2E9C-101B-9397-08002B2CF9AE}" name="NXPowerLiteLastOptimized" pid="4">
    <vt:lpwstr>799230</vt:lpwstr>
  </property>
  <property fmtid="{D5CDD505-2E9C-101B-9397-08002B2CF9AE}" name="NXPowerLiteSettings" pid="5">
    <vt:lpwstr>F7000400038000</vt:lpwstr>
  </property>
  <property fmtid="{D5CDD505-2E9C-101B-9397-08002B2CF9AE}" name="NXPowerLiteVersion" pid="6">
    <vt:lpwstr>S10.3.0</vt:lpwstr>
  </property>
</Properties>
</file>